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7" r:id="rId3"/>
    <p:sldId id="284" r:id="rId4"/>
    <p:sldId id="285" r:id="rId5"/>
    <p:sldId id="286" r:id="rId6"/>
    <p:sldId id="256" r:id="rId7"/>
    <p:sldId id="257" r:id="rId8"/>
    <p:sldId id="258" r:id="rId9"/>
    <p:sldId id="288" r:id="rId10"/>
    <p:sldId id="259" r:id="rId11"/>
    <p:sldId id="263" r:id="rId12"/>
    <p:sldId id="262" r:id="rId13"/>
    <p:sldId id="282" r:id="rId14"/>
    <p:sldId id="264" r:id="rId15"/>
    <p:sldId id="260" r:id="rId16"/>
    <p:sldId id="270" r:id="rId17"/>
    <p:sldId id="271" r:id="rId18"/>
    <p:sldId id="273" r:id="rId19"/>
    <p:sldId id="279" r:id="rId20"/>
    <p:sldId id="280" r:id="rId21"/>
    <p:sldId id="281" r:id="rId22"/>
    <p:sldId id="272" r:id="rId23"/>
    <p:sldId id="274" r:id="rId24"/>
    <p:sldId id="275" r:id="rId25"/>
    <p:sldId id="291" r:id="rId26"/>
    <p:sldId id="261" r:id="rId27"/>
    <p:sldId id="265" r:id="rId28"/>
    <p:sldId id="266" r:id="rId29"/>
    <p:sldId id="267" r:id="rId30"/>
    <p:sldId id="268" r:id="rId31"/>
    <p:sldId id="276" r:id="rId32"/>
    <p:sldId id="277" r:id="rId33"/>
    <p:sldId id="278" r:id="rId34"/>
    <p:sldId id="289" r:id="rId35"/>
    <p:sldId id="290"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5"/>
  </p:normalViewPr>
  <p:slideViewPr>
    <p:cSldViewPr>
      <p:cViewPr varScale="1">
        <p:scale>
          <a:sx n="108" d="100"/>
          <a:sy n="108" d="100"/>
        </p:scale>
        <p:origin x="176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C661E26-97E7-4919-880F-B3FEB7770A1B}" type="datetimeFigureOut">
              <a:rPr lang="fr-FR" smtClean="0"/>
              <a:pPr/>
              <a:t>08/11/2018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EA0058-F5C9-41BF-9019-EDB46D2CF0FE}"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661E26-97E7-4919-880F-B3FEB7770A1B}" type="datetimeFigureOut">
              <a:rPr lang="fr-FR" smtClean="0"/>
              <a:pPr/>
              <a:t>08/11/2018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EA0058-F5C9-41BF-9019-EDB46D2CF0FE}"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solidFill>
                  <a:srgbClr val="0070C0"/>
                </a:solidFill>
              </a:rPr>
              <a:t>LILLE  EUROPE  CHAPTER</a:t>
            </a:r>
            <a:endParaRPr lang="fr-FR" sz="4800" b="1" dirty="0">
              <a:solidFill>
                <a:srgbClr val="0070C0"/>
              </a:solidFill>
            </a:endParaRPr>
          </a:p>
        </p:txBody>
      </p:sp>
      <p:pic>
        <p:nvPicPr>
          <p:cNvPr id="4" name="Espace réservé du contenu 3" descr="téléchargement 2.jpg"/>
          <p:cNvPicPr>
            <a:picLocks noGrp="1" noChangeAspect="1"/>
          </p:cNvPicPr>
          <p:nvPr>
            <p:ph idx="1"/>
          </p:nvPr>
        </p:nvPicPr>
        <p:blipFill>
          <a:blip r:embed="rId2" cstate="print"/>
          <a:stretch>
            <a:fillRect/>
          </a:stretch>
        </p:blipFill>
        <p:spPr>
          <a:xfrm>
            <a:off x="1043608" y="3212976"/>
            <a:ext cx="2600325" cy="1762125"/>
          </a:xfrm>
        </p:spPr>
      </p:pic>
      <p:pic>
        <p:nvPicPr>
          <p:cNvPr id="1026" name="Picture 2" descr="C:\Users\Mimi\Desktop\téléchargement.jpg"/>
          <p:cNvPicPr>
            <a:picLocks noChangeAspect="1" noChangeArrowheads="1"/>
          </p:cNvPicPr>
          <p:nvPr/>
        </p:nvPicPr>
        <p:blipFill>
          <a:blip r:embed="rId3" cstate="print"/>
          <a:srcRect/>
          <a:stretch>
            <a:fillRect/>
          </a:stretch>
        </p:blipFill>
        <p:spPr bwMode="auto">
          <a:xfrm>
            <a:off x="5436096" y="3933056"/>
            <a:ext cx="2619375" cy="1743075"/>
          </a:xfrm>
          <a:prstGeom prst="rect">
            <a:avLst/>
          </a:prstGeom>
          <a:noFill/>
        </p:spPr>
      </p:pic>
      <p:sp>
        <p:nvSpPr>
          <p:cNvPr id="6" name="ZoneTexte 5"/>
          <p:cNvSpPr txBox="1"/>
          <p:nvPr/>
        </p:nvSpPr>
        <p:spPr>
          <a:xfrm>
            <a:off x="1547664" y="5013176"/>
            <a:ext cx="1584176" cy="461665"/>
          </a:xfrm>
          <a:prstGeom prst="rect">
            <a:avLst/>
          </a:prstGeom>
          <a:noFill/>
        </p:spPr>
        <p:txBody>
          <a:bodyPr wrap="square" rtlCol="0">
            <a:spAutoFit/>
          </a:bodyPr>
          <a:lstStyle/>
          <a:p>
            <a:r>
              <a:rPr lang="fr-FR" sz="2400" b="1" dirty="0" smtClean="0">
                <a:solidFill>
                  <a:srgbClr val="0070C0"/>
                </a:solidFill>
              </a:rPr>
              <a:t>LE PILOTE</a:t>
            </a:r>
            <a:endParaRPr lang="fr-FR" sz="2400" b="1" dirty="0">
              <a:solidFill>
                <a:srgbClr val="0070C0"/>
              </a:solidFill>
            </a:endParaRPr>
          </a:p>
        </p:txBody>
      </p:sp>
      <p:sp>
        <p:nvSpPr>
          <p:cNvPr id="7" name="ZoneTexte 6"/>
          <p:cNvSpPr txBox="1"/>
          <p:nvPr/>
        </p:nvSpPr>
        <p:spPr>
          <a:xfrm>
            <a:off x="5724128" y="5661248"/>
            <a:ext cx="2304256" cy="461665"/>
          </a:xfrm>
          <a:prstGeom prst="rect">
            <a:avLst/>
          </a:prstGeom>
          <a:noFill/>
        </p:spPr>
        <p:txBody>
          <a:bodyPr wrap="square" rtlCol="0">
            <a:spAutoFit/>
          </a:bodyPr>
          <a:lstStyle/>
          <a:p>
            <a:r>
              <a:rPr lang="fr-FR" sz="2400" b="1" dirty="0" smtClean="0">
                <a:solidFill>
                  <a:srgbClr val="0070C0"/>
                </a:solidFill>
              </a:rPr>
              <a:t>  LA MACHINE</a:t>
            </a:r>
            <a:endParaRPr lang="fr-FR" sz="2400" b="1" dirty="0">
              <a:solidFill>
                <a:srgbClr val="0070C0"/>
              </a:solidFill>
            </a:endParaRPr>
          </a:p>
        </p:txBody>
      </p:sp>
      <p:pic>
        <p:nvPicPr>
          <p:cNvPr id="1027" name="Picture 3" descr="C:\Users\Mimi\Desktop\téléchargement 3.jpg"/>
          <p:cNvPicPr>
            <a:picLocks noChangeAspect="1" noChangeArrowheads="1"/>
          </p:cNvPicPr>
          <p:nvPr/>
        </p:nvPicPr>
        <p:blipFill>
          <a:blip r:embed="rId4" cstate="print"/>
          <a:srcRect/>
          <a:stretch>
            <a:fillRect/>
          </a:stretch>
        </p:blipFill>
        <p:spPr bwMode="auto">
          <a:xfrm>
            <a:off x="2555776" y="1484784"/>
            <a:ext cx="3905250" cy="11715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accent4"/>
                </a:solidFill>
                <a:latin typeface="Arial Black" pitchFamily="34" charset="0"/>
              </a:rPr>
              <a:t>LE  POSITIONNEMENT 3/4 </a:t>
            </a:r>
            <a:endParaRPr lang="fr-FR" dirty="0">
              <a:solidFill>
                <a:schemeClr val="accent4"/>
              </a:solidFill>
              <a:latin typeface="Arial Black" pitchFamily="34" charset="0"/>
            </a:endParaRPr>
          </a:p>
        </p:txBody>
      </p:sp>
      <p:sp>
        <p:nvSpPr>
          <p:cNvPr id="3" name="Espace réservé du contenu 2"/>
          <p:cNvSpPr>
            <a:spLocks noGrp="1"/>
          </p:cNvSpPr>
          <p:nvPr>
            <p:ph idx="1"/>
          </p:nvPr>
        </p:nvSpPr>
        <p:spPr/>
        <p:txBody>
          <a:bodyPr>
            <a:noAutofit/>
          </a:bodyPr>
          <a:lstStyle/>
          <a:p>
            <a:r>
              <a:rPr lang="fr-FR" sz="2400" b="1" dirty="0" smtClean="0"/>
              <a:t>Attention, néanmoins aux véhicules qui veulent s’intercaler en vue de changer de direction (ex: bretelle de sortie). Si un usager force le passage, restez cool et laissez le passer. Qui va gagner ? La moto ou de la voiture?</a:t>
            </a:r>
          </a:p>
          <a:p>
            <a:r>
              <a:rPr lang="fr-FR" sz="2400" b="1" dirty="0" smtClean="0"/>
              <a:t>Une distance trop faible augmente les risques de collisions entre les motos.</a:t>
            </a:r>
            <a:endParaRPr lang="fr-FR" sz="2400" b="1" i="0" dirty="0" smtClean="0"/>
          </a:p>
          <a:p>
            <a:r>
              <a:rPr lang="fr-FR" sz="2400" b="1" i="0" dirty="0" smtClean="0"/>
              <a:t>Cette distance de sécurité augmente lorsque la vitesse augmente. En ville, roulez serré pour ne pas vous perdre. La formation passe en  file indienne dès lors que la route s’affine et devient sinueuse.</a:t>
            </a:r>
            <a:endParaRPr lang="fr-FR" sz="2400" b="1" dirty="0" smtClean="0"/>
          </a:p>
          <a:p>
            <a:endParaRPr lang="fr-F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46250"/>
          </a:xfrm>
        </p:spPr>
        <p:txBody>
          <a:bodyPr>
            <a:normAutofit fontScale="90000"/>
          </a:bodyPr>
          <a:lstStyle/>
          <a:p>
            <a:r>
              <a:rPr lang="fr-FR" b="1" dirty="0" smtClean="0">
                <a:solidFill>
                  <a:srgbClr val="0070C0"/>
                </a:solidFill>
              </a:rPr>
              <a:t>LE  POSITIONNEMENT 4/4</a:t>
            </a:r>
            <a:r>
              <a:rPr lang="fr-FR" dirty="0" smtClean="0"/>
              <a:t/>
            </a:r>
            <a:br>
              <a:rPr lang="fr-FR" dirty="0" smtClean="0"/>
            </a:br>
            <a:r>
              <a:rPr lang="fr-FR" sz="4000" dirty="0" smtClean="0"/>
              <a:t>Le guide ou road </a:t>
            </a:r>
            <a:r>
              <a:rPr lang="fr-FR" sz="4000" dirty="0" err="1" smtClean="0"/>
              <a:t>captain</a:t>
            </a:r>
            <a:r>
              <a:rPr lang="fr-FR" sz="4000" dirty="0" smtClean="0"/>
              <a:t> (1)</a:t>
            </a:r>
            <a:br>
              <a:rPr lang="fr-FR" sz="4000" dirty="0" smtClean="0"/>
            </a:br>
            <a:r>
              <a:rPr lang="fr-FR" sz="4000" dirty="0" smtClean="0"/>
              <a:t>Le motard expérimenté ou serre-file (3)</a:t>
            </a:r>
            <a:endParaRPr lang="fr-F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547664" y="2852936"/>
            <a:ext cx="5544616" cy="307184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46250"/>
          </a:xfrm>
        </p:spPr>
        <p:txBody>
          <a:bodyPr>
            <a:normAutofit fontScale="90000"/>
          </a:bodyPr>
          <a:lstStyle/>
          <a:p>
            <a:r>
              <a:rPr lang="fr-FR" b="1" dirty="0" smtClean="0">
                <a:solidFill>
                  <a:srgbClr val="0070C0"/>
                </a:solidFill>
              </a:rPr>
              <a:t>POSITIONNEMENT</a:t>
            </a:r>
            <a:br>
              <a:rPr lang="fr-FR" b="1" dirty="0" smtClean="0">
                <a:solidFill>
                  <a:srgbClr val="0070C0"/>
                </a:solidFill>
              </a:rPr>
            </a:br>
            <a:r>
              <a:rPr lang="fr-FR" b="1" dirty="0" smtClean="0">
                <a:solidFill>
                  <a:srgbClr val="0070C0"/>
                </a:solidFill>
              </a:rPr>
              <a:t>à 90 km/h respecter un espacement de 20 m avec la moto qui vous précède  </a:t>
            </a:r>
            <a:endParaRPr lang="fr-FR" b="1" dirty="0">
              <a:solidFill>
                <a:srgbClr val="0070C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899591" y="3789040"/>
            <a:ext cx="7401169" cy="216024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solidFill>
                  <a:srgbClr val="FF0000"/>
                </a:solidFill>
              </a:rPr>
              <a:t>COMPOSITION D’UNE RAME</a:t>
            </a:r>
            <a:endParaRPr lang="fr-FR" sz="4800" b="1" dirty="0">
              <a:solidFill>
                <a:srgbClr val="FF0000"/>
              </a:solidFill>
            </a:endParaRPr>
          </a:p>
        </p:txBody>
      </p:sp>
      <p:sp>
        <p:nvSpPr>
          <p:cNvPr id="3" name="Espace réservé du contenu 2"/>
          <p:cNvSpPr>
            <a:spLocks noGrp="1"/>
          </p:cNvSpPr>
          <p:nvPr>
            <p:ph idx="1"/>
          </p:nvPr>
        </p:nvSpPr>
        <p:spPr/>
        <p:txBody>
          <a:bodyPr>
            <a:normAutofit fontScale="70000" lnSpcReduction="20000"/>
          </a:bodyPr>
          <a:lstStyle/>
          <a:p>
            <a:pPr algn="ctr">
              <a:buNone/>
            </a:pPr>
            <a:r>
              <a:rPr lang="fr-FR" sz="4000" b="1" dirty="0" smtClean="0"/>
              <a:t>Le Road-</a:t>
            </a:r>
            <a:r>
              <a:rPr lang="fr-FR" sz="4000" b="1" dirty="0" err="1" smtClean="0"/>
              <a:t>captain</a:t>
            </a:r>
            <a:r>
              <a:rPr lang="fr-FR" sz="4000" b="1" dirty="0" smtClean="0"/>
              <a:t> </a:t>
            </a:r>
          </a:p>
          <a:p>
            <a:pPr algn="ctr">
              <a:buNone/>
            </a:pPr>
            <a:endParaRPr lang="fr-FR" sz="4000" b="1" dirty="0" smtClean="0"/>
          </a:p>
          <a:p>
            <a:pPr algn="ctr">
              <a:buNone/>
            </a:pPr>
            <a:r>
              <a:rPr lang="fr-FR" sz="4000" b="1" dirty="0" smtClean="0"/>
              <a:t>Les </a:t>
            </a:r>
            <a:r>
              <a:rPr lang="fr-FR" sz="4000" b="1" dirty="0" err="1"/>
              <a:t>S</a:t>
            </a:r>
            <a:r>
              <a:rPr lang="fr-FR" sz="4000" b="1" dirty="0" err="1" smtClean="0"/>
              <a:t>afetys</a:t>
            </a:r>
            <a:r>
              <a:rPr lang="fr-FR" sz="4000" b="1" dirty="0" smtClean="0"/>
              <a:t> </a:t>
            </a:r>
          </a:p>
          <a:p>
            <a:pPr algn="ctr">
              <a:buNone/>
            </a:pPr>
            <a:endParaRPr lang="fr-FR" sz="4000" b="1" dirty="0" smtClean="0"/>
          </a:p>
          <a:p>
            <a:pPr algn="ctr">
              <a:buNone/>
            </a:pPr>
            <a:r>
              <a:rPr lang="fr-FR" sz="4000" b="1" dirty="0" smtClean="0"/>
              <a:t>Le </a:t>
            </a:r>
            <a:r>
              <a:rPr lang="fr-FR" sz="4000" b="1" dirty="0"/>
              <a:t>R</a:t>
            </a:r>
            <a:r>
              <a:rPr lang="fr-FR" sz="4000" b="1" dirty="0" smtClean="0"/>
              <a:t>égulateur </a:t>
            </a:r>
          </a:p>
          <a:p>
            <a:pPr algn="ctr">
              <a:buNone/>
            </a:pPr>
            <a:endParaRPr lang="fr-FR" sz="4000" b="1" dirty="0" smtClean="0"/>
          </a:p>
          <a:p>
            <a:pPr algn="ctr">
              <a:buNone/>
            </a:pPr>
            <a:r>
              <a:rPr lang="fr-FR" sz="4000" b="1" dirty="0" smtClean="0"/>
              <a:t>La Meute </a:t>
            </a:r>
          </a:p>
          <a:p>
            <a:pPr algn="ctr">
              <a:buNone/>
            </a:pPr>
            <a:endParaRPr lang="fr-FR" sz="4000" b="1" dirty="0" smtClean="0"/>
          </a:p>
          <a:p>
            <a:pPr algn="ctr">
              <a:buNone/>
            </a:pPr>
            <a:r>
              <a:rPr lang="fr-FR" sz="4000" b="1" dirty="0" smtClean="0"/>
              <a:t>Le </a:t>
            </a:r>
            <a:r>
              <a:rPr lang="fr-FR" sz="4000" b="1" dirty="0" err="1"/>
              <a:t>S</a:t>
            </a:r>
            <a:r>
              <a:rPr lang="fr-FR" sz="4000" b="1" dirty="0" err="1" smtClean="0"/>
              <a:t>afety</a:t>
            </a:r>
            <a:r>
              <a:rPr lang="fr-FR" sz="4000" b="1" dirty="0" smtClean="0"/>
              <a:t> de queue ou Serre-file  </a:t>
            </a:r>
            <a:endParaRPr lang="fr-FR" b="1" dirty="0" smtClean="0"/>
          </a:p>
          <a:p>
            <a:pPr>
              <a:buNone/>
            </a:pPr>
            <a:r>
              <a:rPr lang="fr-FR" dirty="0" smtClean="0"/>
              <a:t/>
            </a:r>
            <a:br>
              <a:rPr lang="fr-FR" dirty="0" smtClean="0"/>
            </a:br>
            <a:endParaRPr lang="fr-FR"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ROAD-CAPTAIN  ET  LES  SAFETIES</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buNone/>
            </a:pPr>
            <a:r>
              <a:rPr lang="fr-FR" dirty="0" smtClean="0"/>
              <a:t>                          </a:t>
            </a:r>
            <a:r>
              <a:rPr lang="fr-FR" sz="4300" b="1" dirty="0" smtClean="0">
                <a:solidFill>
                  <a:srgbClr val="002060"/>
                </a:solidFill>
              </a:rPr>
              <a:t>LE ROAD-CAPTAIN</a:t>
            </a:r>
            <a:endParaRPr lang="fr-FR" b="1" dirty="0" smtClean="0">
              <a:solidFill>
                <a:srgbClr val="002060"/>
              </a:solidFill>
            </a:endParaRPr>
          </a:p>
          <a:p>
            <a:r>
              <a:rPr lang="fr-FR" dirty="0" smtClean="0"/>
              <a:t>Il ouvre la marche et guide le groupe.</a:t>
            </a:r>
          </a:p>
          <a:p>
            <a:r>
              <a:rPr lang="fr-FR" dirty="0" smtClean="0"/>
              <a:t>Il coordonne l’action des </a:t>
            </a:r>
            <a:r>
              <a:rPr lang="fr-FR" dirty="0" err="1" smtClean="0"/>
              <a:t>safeties</a:t>
            </a:r>
            <a:r>
              <a:rPr lang="fr-FR" dirty="0" smtClean="0"/>
              <a:t>. </a:t>
            </a:r>
          </a:p>
          <a:p>
            <a:pPr>
              <a:buNone/>
            </a:pPr>
            <a:endParaRPr lang="fr-FR" dirty="0" smtClean="0"/>
          </a:p>
          <a:p>
            <a:pPr>
              <a:buNone/>
            </a:pPr>
            <a:r>
              <a:rPr lang="fr-FR" dirty="0"/>
              <a:t> </a:t>
            </a:r>
            <a:r>
              <a:rPr lang="fr-FR" dirty="0" smtClean="0"/>
              <a:t>                             </a:t>
            </a:r>
            <a:r>
              <a:rPr lang="fr-FR" sz="4000" b="1" dirty="0" smtClean="0">
                <a:solidFill>
                  <a:srgbClr val="002060"/>
                </a:solidFill>
              </a:rPr>
              <a:t>LES SAFETIES </a:t>
            </a:r>
            <a:endParaRPr lang="fr-FR" b="1" dirty="0" smtClean="0">
              <a:solidFill>
                <a:srgbClr val="002060"/>
              </a:solidFill>
            </a:endParaRPr>
          </a:p>
          <a:p>
            <a:pPr>
              <a:buNone/>
            </a:pPr>
            <a:r>
              <a:rPr lang="fr-FR" dirty="0"/>
              <a:t> </a:t>
            </a:r>
            <a:r>
              <a:rPr lang="fr-FR" dirty="0" smtClean="0"/>
              <a:t>Aux « ordres » du Road-</a:t>
            </a:r>
            <a:r>
              <a:rPr lang="fr-FR" dirty="0" err="1" smtClean="0"/>
              <a:t>Captain</a:t>
            </a:r>
            <a:r>
              <a:rPr lang="fr-FR" dirty="0" smtClean="0"/>
              <a:t>, ils ont pour </a:t>
            </a:r>
          </a:p>
          <a:p>
            <a:pPr>
              <a:buNone/>
            </a:pPr>
            <a:r>
              <a:rPr lang="fr-FR" dirty="0" smtClean="0"/>
              <a:t> mission de se placer en des endroits permettant</a:t>
            </a:r>
          </a:p>
          <a:p>
            <a:pPr>
              <a:buNone/>
            </a:pPr>
            <a:r>
              <a:rPr lang="fr-FR" dirty="0" smtClean="0"/>
              <a:t> d’orienter et de faciliter le passage du groupe.  </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solidFill>
                  <a:srgbClr val="FF0000"/>
                </a:solidFill>
              </a:rPr>
              <a:t>ROLE  DU  ROAD CAPTAIN 1/2 </a:t>
            </a:r>
            <a:endParaRPr lang="fr-FR" sz="4800" b="1"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b="1" i="0" dirty="0" smtClean="0"/>
              <a:t>L’ouvreur (ou Road-</a:t>
            </a:r>
            <a:r>
              <a:rPr lang="fr-FR" b="1" i="0" dirty="0" err="1" smtClean="0"/>
              <a:t>captain</a:t>
            </a:r>
            <a:r>
              <a:rPr lang="fr-FR" b="1" i="0" dirty="0" smtClean="0"/>
              <a:t>) a un rôle important. </a:t>
            </a:r>
          </a:p>
          <a:p>
            <a:r>
              <a:rPr lang="fr-FR" b="1" i="0" dirty="0" smtClean="0"/>
              <a:t>Il doit en plus de prendre les bonnes directions,  faire attention aux dangers présents et les signaler par un geste au reste du groupe. De nuit, certains obstacles se voient bien de l’avant du groupe mais pas pour ceux qui sont à l’arrière, d’où l’importance de les signaler. </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ROAD CAPTAIN 2/2</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b="1" dirty="0" smtClean="0"/>
              <a:t>Les débutants prennent place derrière lui, les plus expérimentés en fin du peloton. Rouler à l’arrière du groupe est moins évident, il faut souvent rattraper le groupe à la suite de dépassement où tous ne peuvent pas doubler en même temps. Quand les virages se font nombreux et qu’il est difficile de doubler une voiture, la moto venant de doubler peut faire un signe avec le pouce. Orienté vers le haut, ça signifie qu’il n’y a personne en face et que vous pouvez doubler. Le pouce pointant vers le bas c’est l’inverse, ne pas doubler une voiture arrive en sens inverse.  </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ATTENTION</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algn="just">
              <a:buNone/>
            </a:pPr>
            <a:r>
              <a:rPr lang="fr-FR" b="1" dirty="0" smtClean="0"/>
              <a:t>    </a:t>
            </a:r>
            <a:r>
              <a:rPr lang="fr-FR" sz="3600" b="1" dirty="0" smtClean="0"/>
              <a:t>Surtout ne jamais oublier que même si le motard qui vous précède vous fait signe que « la route est libre » cela n’engage que lui et qu’en aucun cas ne vous  abstient de vous assurer que rien ne gênera votre dépassement.    </a:t>
            </a:r>
          </a:p>
          <a:p>
            <a:endParaRPr lang="fr-FR" dirty="0" smtClean="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solidFill>
                  <a:srgbClr val="FF0000"/>
                </a:solidFill>
              </a:rPr>
              <a:t>LE SAFETY 1/2</a:t>
            </a:r>
            <a:endParaRPr lang="fr-FR" sz="4800" b="1" dirty="0">
              <a:solidFill>
                <a:srgbClr val="FF0000"/>
              </a:solidFill>
            </a:endParaRPr>
          </a:p>
        </p:txBody>
      </p:sp>
      <p:sp>
        <p:nvSpPr>
          <p:cNvPr id="3" name="Espace réservé du contenu 2"/>
          <p:cNvSpPr>
            <a:spLocks noGrp="1"/>
          </p:cNvSpPr>
          <p:nvPr>
            <p:ph idx="1"/>
          </p:nvPr>
        </p:nvSpPr>
        <p:spPr/>
        <p:txBody>
          <a:bodyPr/>
          <a:lstStyle/>
          <a:p>
            <a:r>
              <a:rPr lang="fr-FR" b="1" dirty="0" smtClean="0"/>
              <a:t>Sous la direction du Road-</a:t>
            </a:r>
            <a:r>
              <a:rPr lang="fr-FR" b="1" dirty="0" err="1" smtClean="0"/>
              <a:t>captain</a:t>
            </a:r>
            <a:r>
              <a:rPr lang="fr-FR" b="1" dirty="0" smtClean="0"/>
              <a:t>, il se place sous ses indications aux endroits et points névralgiques afin de « guider, canaliser, orienter » le groupe.</a:t>
            </a:r>
          </a:p>
          <a:p>
            <a:r>
              <a:rPr lang="fr-FR" b="1" dirty="0" smtClean="0"/>
              <a:t> Il porte un gilet réfléchissant afin d’être différencié des autres participants.</a:t>
            </a:r>
          </a:p>
          <a:p>
            <a:r>
              <a:rPr lang="fr-FR" b="1" dirty="0" smtClean="0"/>
              <a:t>Si nécessaire, il se porte à hauteur du Road-</a:t>
            </a:r>
            <a:r>
              <a:rPr lang="fr-FR" b="1" dirty="0" err="1" smtClean="0"/>
              <a:t>Captain</a:t>
            </a:r>
            <a:r>
              <a:rPr lang="fr-FR" b="1" dirty="0" smtClean="0"/>
              <a:t> pour faire ralentir l’allure. </a:t>
            </a:r>
            <a:endParaRPr lang="fr-F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6000" b="1" dirty="0" smtClean="0">
                <a:solidFill>
                  <a:srgbClr val="FF0000"/>
                </a:solidFill>
              </a:rPr>
              <a:t>SAFETY 2/2</a:t>
            </a:r>
            <a:endParaRPr lang="fr-FR" sz="6000" b="1" dirty="0">
              <a:solidFill>
                <a:srgbClr val="FF0000"/>
              </a:solidFill>
            </a:endParaRPr>
          </a:p>
        </p:txBody>
      </p:sp>
      <p:sp>
        <p:nvSpPr>
          <p:cNvPr id="3" name="Espace réservé du contenu 2"/>
          <p:cNvSpPr>
            <a:spLocks noGrp="1"/>
          </p:cNvSpPr>
          <p:nvPr>
            <p:ph idx="1"/>
          </p:nvPr>
        </p:nvSpPr>
        <p:spPr>
          <a:xfrm>
            <a:off x="457200" y="1700808"/>
            <a:ext cx="8229600" cy="4104456"/>
          </a:xfrm>
        </p:spPr>
        <p:txBody>
          <a:bodyPr/>
          <a:lstStyle/>
          <a:p>
            <a:r>
              <a:rPr lang="fr-FR" b="1" dirty="0" smtClean="0"/>
              <a:t>Lorsqu’un </a:t>
            </a:r>
            <a:r>
              <a:rPr lang="fr-FR" b="1" dirty="0" err="1"/>
              <a:t>S</a:t>
            </a:r>
            <a:r>
              <a:rPr lang="fr-FR" b="1" dirty="0" err="1" smtClean="0"/>
              <a:t>afety</a:t>
            </a:r>
            <a:r>
              <a:rPr lang="fr-FR" b="1" dirty="0" smtClean="0"/>
              <a:t> est placé de façon à vous faciliter le passage (ex : rond point), cela ne doit pas vous empêcher d’aborder celui-ci avec un maximum de précaution. </a:t>
            </a:r>
          </a:p>
          <a:p>
            <a:r>
              <a:rPr lang="fr-FR" b="1" dirty="0" smtClean="0"/>
              <a:t>Ne vous mettez pas en danger, ni le groupe. </a:t>
            </a:r>
          </a:p>
          <a:p>
            <a:r>
              <a:rPr lang="fr-FR" b="1" dirty="0" smtClean="0"/>
              <a:t>Le </a:t>
            </a:r>
            <a:r>
              <a:rPr lang="fr-FR" b="1" dirty="0" err="1"/>
              <a:t>S</a:t>
            </a:r>
            <a:r>
              <a:rPr lang="fr-FR" b="1" dirty="0" err="1" smtClean="0"/>
              <a:t>afety</a:t>
            </a:r>
            <a:r>
              <a:rPr lang="fr-FR" b="1" dirty="0" smtClean="0"/>
              <a:t> en place attend le passage du serre-file avant de quitter son emplacement.</a:t>
            </a:r>
          </a:p>
          <a:p>
            <a:endParaRPr lang="fr-FR" b="1" dirty="0" smtClean="0"/>
          </a:p>
          <a:p>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B0F0"/>
                </a:solidFill>
              </a:rPr>
              <a:t>AVANT - PROPOS</a:t>
            </a:r>
            <a:endParaRPr lang="fr-FR" b="1" dirty="0">
              <a:solidFill>
                <a:srgbClr val="00B0F0"/>
              </a:solidFill>
            </a:endParaRPr>
          </a:p>
        </p:txBody>
      </p:sp>
      <p:sp>
        <p:nvSpPr>
          <p:cNvPr id="3" name="Espace réservé du contenu 2"/>
          <p:cNvSpPr>
            <a:spLocks noGrp="1"/>
          </p:cNvSpPr>
          <p:nvPr>
            <p:ph idx="1"/>
          </p:nvPr>
        </p:nvSpPr>
        <p:spPr/>
        <p:txBody>
          <a:bodyPr>
            <a:normAutofit/>
          </a:bodyPr>
          <a:lstStyle/>
          <a:p>
            <a:pPr algn="ctr">
              <a:buNone/>
            </a:pPr>
            <a:endParaRPr lang="fr-FR" dirty="0" smtClean="0"/>
          </a:p>
          <a:p>
            <a:pPr algn="ctr">
              <a:buNone/>
            </a:pPr>
            <a:endParaRPr lang="fr-FR" dirty="0" smtClean="0"/>
          </a:p>
          <a:p>
            <a:pPr algn="ctr">
              <a:buNone/>
            </a:pPr>
            <a:r>
              <a:rPr lang="fr-FR" sz="4800" b="1" dirty="0" smtClean="0">
                <a:solidFill>
                  <a:srgbClr val="FF0000"/>
                </a:solidFill>
              </a:rPr>
              <a:t>LA MACHINE</a:t>
            </a:r>
          </a:p>
          <a:p>
            <a:pPr algn="ctr">
              <a:buNone/>
            </a:pPr>
            <a:endParaRPr lang="fr-FR" sz="4800" b="1" dirty="0" smtClean="0">
              <a:solidFill>
                <a:srgbClr val="FF0000"/>
              </a:solidFill>
            </a:endParaRPr>
          </a:p>
          <a:p>
            <a:pPr algn="ctr">
              <a:buNone/>
            </a:pPr>
            <a:r>
              <a:rPr lang="fr-FR" sz="4800" b="1" dirty="0" smtClean="0">
                <a:solidFill>
                  <a:srgbClr val="FF0000"/>
                </a:solidFill>
              </a:rPr>
              <a:t>LE OU LA PILOTE</a:t>
            </a:r>
            <a:endParaRPr lang="fr-FR" sz="4800" b="1"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0070C0"/>
                </a:solidFill>
              </a:rPr>
              <a:t/>
            </a:r>
            <a:br>
              <a:rPr lang="fr-FR" b="1" dirty="0" smtClean="0">
                <a:solidFill>
                  <a:srgbClr val="0070C0"/>
                </a:solidFill>
              </a:rPr>
            </a:br>
            <a:r>
              <a:rPr lang="fr-FR" b="1" dirty="0" smtClean="0">
                <a:solidFill>
                  <a:srgbClr val="0070C0"/>
                </a:solidFill>
              </a:rPr>
              <a:t>PLACEMENT DU SAFETY</a:t>
            </a:r>
            <a:br>
              <a:rPr lang="fr-FR" b="1" dirty="0" smtClean="0">
                <a:solidFill>
                  <a:srgbClr val="0070C0"/>
                </a:solidFill>
              </a:rPr>
            </a:br>
            <a:endParaRPr lang="fr-FR" b="1" dirty="0">
              <a:solidFill>
                <a:srgbClr val="0070C0"/>
              </a:solidFill>
            </a:endParaRPr>
          </a:p>
        </p:txBody>
      </p:sp>
      <p:pic>
        <p:nvPicPr>
          <p:cNvPr id="1026" name="Picture 2" descr="C:\Users\Mimi\Desktop\images.jpg"/>
          <p:cNvPicPr>
            <a:picLocks noGrp="1" noChangeAspect="1" noChangeArrowheads="1"/>
          </p:cNvPicPr>
          <p:nvPr>
            <p:ph idx="1"/>
          </p:nvPr>
        </p:nvPicPr>
        <p:blipFill>
          <a:blip r:embed="rId2" cstate="print"/>
          <a:srcRect/>
          <a:stretch>
            <a:fillRect/>
          </a:stretch>
        </p:blipFill>
        <p:spPr bwMode="auto">
          <a:xfrm>
            <a:off x="1331640" y="2060848"/>
            <a:ext cx="6099982" cy="3384375"/>
          </a:xfrm>
          <a:prstGeom prst="rect">
            <a:avLst/>
          </a:prstGeom>
          <a:noFill/>
        </p:spPr>
      </p:pic>
      <p:cxnSp>
        <p:nvCxnSpPr>
          <p:cNvPr id="6" name="Connecteur droit avec flèche 5"/>
          <p:cNvCxnSpPr/>
          <p:nvPr/>
        </p:nvCxnSpPr>
        <p:spPr>
          <a:xfrm flipV="1">
            <a:off x="395536" y="5013176"/>
            <a:ext cx="1224136" cy="360040"/>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H="1" flipV="1">
            <a:off x="5868144" y="4653136"/>
            <a:ext cx="720080" cy="108012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H="1" flipV="1">
            <a:off x="6588224" y="4365104"/>
            <a:ext cx="216024" cy="136815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395536" y="5589240"/>
            <a:ext cx="3240360" cy="369332"/>
          </a:xfrm>
          <a:prstGeom prst="rect">
            <a:avLst/>
          </a:prstGeom>
          <a:noFill/>
        </p:spPr>
        <p:txBody>
          <a:bodyPr wrap="square" rtlCol="0">
            <a:spAutoFit/>
          </a:bodyPr>
          <a:lstStyle/>
          <a:p>
            <a:r>
              <a:rPr lang="fr-FR" b="1" dirty="0" smtClean="0"/>
              <a:t>Sens de circulation du groupe</a:t>
            </a:r>
            <a:endParaRPr lang="fr-FR" b="1" dirty="0"/>
          </a:p>
        </p:txBody>
      </p:sp>
      <p:sp>
        <p:nvSpPr>
          <p:cNvPr id="15" name="ZoneTexte 14"/>
          <p:cNvSpPr txBox="1"/>
          <p:nvPr/>
        </p:nvSpPr>
        <p:spPr>
          <a:xfrm>
            <a:off x="5580112" y="5805264"/>
            <a:ext cx="3096344" cy="369332"/>
          </a:xfrm>
          <a:prstGeom prst="rect">
            <a:avLst/>
          </a:prstGeom>
          <a:noFill/>
        </p:spPr>
        <p:txBody>
          <a:bodyPr wrap="square" rtlCol="0">
            <a:spAutoFit/>
          </a:bodyPr>
          <a:lstStyle/>
          <a:p>
            <a:r>
              <a:rPr lang="fr-FR" b="1" dirty="0" smtClean="0"/>
              <a:t>Emplacement du </a:t>
            </a:r>
            <a:r>
              <a:rPr lang="fr-FR" b="1" dirty="0" err="1"/>
              <a:t>S</a:t>
            </a:r>
            <a:r>
              <a:rPr lang="fr-FR" b="1" dirty="0" err="1" smtClean="0"/>
              <a:t>afety</a:t>
            </a:r>
            <a:r>
              <a:rPr lang="fr-FR" b="1" dirty="0" smtClean="0"/>
              <a:t> 1 ou 2</a:t>
            </a:r>
            <a:endParaRPr lang="fr-FR" b="1" dirty="0"/>
          </a:p>
        </p:txBody>
      </p:sp>
      <p:sp>
        <p:nvSpPr>
          <p:cNvPr id="17" name="ZoneTexte 16"/>
          <p:cNvSpPr txBox="1"/>
          <p:nvPr/>
        </p:nvSpPr>
        <p:spPr>
          <a:xfrm>
            <a:off x="5508104" y="4797152"/>
            <a:ext cx="288032" cy="400110"/>
          </a:xfrm>
          <a:prstGeom prst="rect">
            <a:avLst/>
          </a:prstGeom>
          <a:noFill/>
        </p:spPr>
        <p:txBody>
          <a:bodyPr wrap="square" rtlCol="0">
            <a:spAutoFit/>
          </a:bodyPr>
          <a:lstStyle/>
          <a:p>
            <a:r>
              <a:rPr lang="fr-FR" sz="2000" b="1" dirty="0" smtClean="0"/>
              <a:t>1</a:t>
            </a:r>
            <a:endParaRPr lang="fr-FR" sz="2000" b="1" dirty="0"/>
          </a:p>
        </p:txBody>
      </p:sp>
      <p:sp>
        <p:nvSpPr>
          <p:cNvPr id="20" name="ZoneTexte 19"/>
          <p:cNvSpPr txBox="1"/>
          <p:nvPr/>
        </p:nvSpPr>
        <p:spPr>
          <a:xfrm>
            <a:off x="6300192" y="4005064"/>
            <a:ext cx="360040" cy="400110"/>
          </a:xfrm>
          <a:prstGeom prst="rect">
            <a:avLst/>
          </a:prstGeom>
          <a:noFill/>
        </p:spPr>
        <p:txBody>
          <a:bodyPr wrap="square" rtlCol="0">
            <a:spAutoFit/>
          </a:bodyPr>
          <a:lstStyle/>
          <a:p>
            <a:r>
              <a:rPr lang="fr-FR" sz="2000" b="1" dirty="0" smtClean="0"/>
              <a:t>2</a:t>
            </a:r>
            <a:endParaRPr lang="fr-FR" sz="2000" b="1" dirty="0"/>
          </a:p>
        </p:txBody>
      </p:sp>
      <p:cxnSp>
        <p:nvCxnSpPr>
          <p:cNvPr id="24" name="Connecteur droit avec flèche 23"/>
          <p:cNvCxnSpPr/>
          <p:nvPr/>
        </p:nvCxnSpPr>
        <p:spPr>
          <a:xfrm>
            <a:off x="7164288" y="4797152"/>
            <a:ext cx="1008112" cy="43204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611560" y="1268760"/>
            <a:ext cx="7632848" cy="646331"/>
          </a:xfrm>
          <a:prstGeom prst="rect">
            <a:avLst/>
          </a:prstGeom>
          <a:noFill/>
        </p:spPr>
        <p:txBody>
          <a:bodyPr wrap="square" rtlCol="0">
            <a:spAutoFit/>
          </a:bodyPr>
          <a:lstStyle/>
          <a:p>
            <a:r>
              <a:rPr lang="fr-FR" b="1" dirty="0" smtClean="0"/>
              <a:t>C’est le </a:t>
            </a:r>
            <a:r>
              <a:rPr lang="fr-FR" b="1" dirty="0" err="1"/>
              <a:t>S</a:t>
            </a:r>
            <a:r>
              <a:rPr lang="fr-FR" b="1" dirty="0" err="1" smtClean="0"/>
              <a:t>afety</a:t>
            </a:r>
            <a:r>
              <a:rPr lang="fr-FR" b="1" dirty="0" smtClean="0"/>
              <a:t> qui suit immédiatement le Road-</a:t>
            </a:r>
            <a:r>
              <a:rPr lang="fr-FR" b="1" dirty="0" err="1" smtClean="0"/>
              <a:t>captain</a:t>
            </a:r>
            <a:r>
              <a:rPr lang="fr-FR" b="1" dirty="0" smtClean="0"/>
              <a:t> qui se place en 1 ou 2 suivant la configuration de la chaussée (il doit être visible du groupe arrivant).</a:t>
            </a:r>
            <a:endParaRPr lang="fr-F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0070C0"/>
                </a:solidFill>
              </a:rPr>
              <a:t>PLACEMENT SAFETY GROUPE IMPORTANT</a:t>
            </a:r>
            <a:endParaRPr lang="fr-FR" b="1" dirty="0">
              <a:solidFill>
                <a:srgbClr val="0070C0"/>
              </a:solidFill>
            </a:endParaRPr>
          </a:p>
        </p:txBody>
      </p:sp>
      <p:pic>
        <p:nvPicPr>
          <p:cNvPr id="2050" name="Picture 2" descr="C:\Users\Mimi\Desktop\images.jpg"/>
          <p:cNvPicPr>
            <a:picLocks noGrp="1" noChangeAspect="1" noChangeArrowheads="1"/>
          </p:cNvPicPr>
          <p:nvPr>
            <p:ph idx="1"/>
          </p:nvPr>
        </p:nvPicPr>
        <p:blipFill>
          <a:blip r:embed="rId2" cstate="print"/>
          <a:srcRect/>
          <a:stretch>
            <a:fillRect/>
          </a:stretch>
        </p:blipFill>
        <p:spPr bwMode="auto">
          <a:xfrm>
            <a:off x="1835696" y="2636912"/>
            <a:ext cx="5184576" cy="2876492"/>
          </a:xfrm>
          <a:prstGeom prst="rect">
            <a:avLst/>
          </a:prstGeom>
          <a:noFill/>
        </p:spPr>
      </p:pic>
      <p:cxnSp>
        <p:nvCxnSpPr>
          <p:cNvPr id="6" name="Connecteur droit avec flèche 5"/>
          <p:cNvCxnSpPr/>
          <p:nvPr/>
        </p:nvCxnSpPr>
        <p:spPr>
          <a:xfrm flipV="1">
            <a:off x="827584" y="5085184"/>
            <a:ext cx="1296144" cy="504056"/>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6804248" y="5013176"/>
            <a:ext cx="1008112" cy="504056"/>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H="1" flipV="1">
            <a:off x="5724128" y="4941168"/>
            <a:ext cx="216024" cy="100811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V="1">
            <a:off x="6084168" y="4653136"/>
            <a:ext cx="216024" cy="129614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1403648" y="3356992"/>
            <a:ext cx="2232248" cy="93610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611560" y="5733256"/>
            <a:ext cx="3024336" cy="369332"/>
          </a:xfrm>
          <a:prstGeom prst="rect">
            <a:avLst/>
          </a:prstGeom>
          <a:noFill/>
        </p:spPr>
        <p:txBody>
          <a:bodyPr wrap="square" rtlCol="0">
            <a:spAutoFit/>
          </a:bodyPr>
          <a:lstStyle/>
          <a:p>
            <a:r>
              <a:rPr lang="fr-FR" b="1" dirty="0" smtClean="0"/>
              <a:t>Sens de circulation du groupe</a:t>
            </a:r>
            <a:endParaRPr lang="fr-FR" b="1" dirty="0"/>
          </a:p>
        </p:txBody>
      </p:sp>
      <p:sp>
        <p:nvSpPr>
          <p:cNvPr id="19" name="ZoneTexte 18"/>
          <p:cNvSpPr txBox="1"/>
          <p:nvPr/>
        </p:nvSpPr>
        <p:spPr>
          <a:xfrm>
            <a:off x="6732240" y="5661248"/>
            <a:ext cx="2160240" cy="369332"/>
          </a:xfrm>
          <a:prstGeom prst="rect">
            <a:avLst/>
          </a:prstGeom>
          <a:noFill/>
        </p:spPr>
        <p:txBody>
          <a:bodyPr wrap="square" rtlCol="0">
            <a:spAutoFit/>
          </a:bodyPr>
          <a:lstStyle/>
          <a:p>
            <a:r>
              <a:rPr lang="fr-FR" b="1" dirty="0" smtClean="0"/>
              <a:t>Sens de circulation</a:t>
            </a:r>
            <a:endParaRPr lang="fr-FR" b="1" dirty="0"/>
          </a:p>
        </p:txBody>
      </p:sp>
      <p:sp>
        <p:nvSpPr>
          <p:cNvPr id="20" name="ZoneTexte 19"/>
          <p:cNvSpPr txBox="1"/>
          <p:nvPr/>
        </p:nvSpPr>
        <p:spPr>
          <a:xfrm>
            <a:off x="3779912" y="6093296"/>
            <a:ext cx="4824536" cy="646331"/>
          </a:xfrm>
          <a:prstGeom prst="rect">
            <a:avLst/>
          </a:prstGeom>
          <a:noFill/>
        </p:spPr>
        <p:txBody>
          <a:bodyPr wrap="square" rtlCol="0">
            <a:spAutoFit/>
          </a:bodyPr>
          <a:lstStyle/>
          <a:p>
            <a:r>
              <a:rPr lang="fr-FR" b="1" dirty="0" err="1" smtClean="0"/>
              <a:t>Safety</a:t>
            </a:r>
            <a:r>
              <a:rPr lang="fr-FR" b="1" dirty="0" smtClean="0"/>
              <a:t> indiquant la route à suivre (place 1 ou 2 en fonction de la configuration de la chaussée)</a:t>
            </a:r>
            <a:endParaRPr lang="fr-FR" b="1" dirty="0"/>
          </a:p>
        </p:txBody>
      </p:sp>
      <p:sp>
        <p:nvSpPr>
          <p:cNvPr id="21" name="ZoneTexte 20"/>
          <p:cNvSpPr txBox="1"/>
          <p:nvPr/>
        </p:nvSpPr>
        <p:spPr>
          <a:xfrm>
            <a:off x="5364088" y="4869160"/>
            <a:ext cx="288032" cy="400110"/>
          </a:xfrm>
          <a:prstGeom prst="rect">
            <a:avLst/>
          </a:prstGeom>
          <a:noFill/>
        </p:spPr>
        <p:txBody>
          <a:bodyPr wrap="square" rtlCol="0">
            <a:spAutoFit/>
          </a:bodyPr>
          <a:lstStyle/>
          <a:p>
            <a:r>
              <a:rPr lang="fr-FR" sz="2000" b="1" dirty="0" smtClean="0"/>
              <a:t>1</a:t>
            </a:r>
            <a:endParaRPr lang="fr-FR" sz="2000" b="1" dirty="0"/>
          </a:p>
        </p:txBody>
      </p:sp>
      <p:sp>
        <p:nvSpPr>
          <p:cNvPr id="22" name="ZoneTexte 21"/>
          <p:cNvSpPr txBox="1"/>
          <p:nvPr/>
        </p:nvSpPr>
        <p:spPr>
          <a:xfrm>
            <a:off x="6012160" y="4365104"/>
            <a:ext cx="288032" cy="400110"/>
          </a:xfrm>
          <a:prstGeom prst="rect">
            <a:avLst/>
          </a:prstGeom>
          <a:noFill/>
        </p:spPr>
        <p:txBody>
          <a:bodyPr wrap="square" rtlCol="0">
            <a:spAutoFit/>
          </a:bodyPr>
          <a:lstStyle/>
          <a:p>
            <a:r>
              <a:rPr lang="fr-FR" sz="2000" b="1" dirty="0" smtClean="0"/>
              <a:t>2</a:t>
            </a:r>
            <a:endParaRPr lang="fr-FR" sz="2000" b="1" dirty="0"/>
          </a:p>
        </p:txBody>
      </p:sp>
      <p:sp>
        <p:nvSpPr>
          <p:cNvPr id="23" name="ZoneTexte 22"/>
          <p:cNvSpPr txBox="1"/>
          <p:nvPr/>
        </p:nvSpPr>
        <p:spPr>
          <a:xfrm>
            <a:off x="251520" y="2564904"/>
            <a:ext cx="1512168" cy="1477328"/>
          </a:xfrm>
          <a:prstGeom prst="rect">
            <a:avLst/>
          </a:prstGeom>
          <a:noFill/>
        </p:spPr>
        <p:txBody>
          <a:bodyPr wrap="square" rtlCol="0">
            <a:spAutoFit/>
          </a:bodyPr>
          <a:lstStyle/>
          <a:p>
            <a:r>
              <a:rPr lang="fr-FR" b="1" dirty="0" err="1" smtClean="0"/>
              <a:t>Safety</a:t>
            </a:r>
            <a:r>
              <a:rPr lang="fr-FR" b="1" dirty="0" smtClean="0"/>
              <a:t> facilitant le passage du groupe (1 ou 2 motos)</a:t>
            </a:r>
            <a:endParaRPr lang="fr-FR" b="1" dirty="0"/>
          </a:p>
        </p:txBody>
      </p:sp>
      <p:sp>
        <p:nvSpPr>
          <p:cNvPr id="16" name="ZoneTexte 15"/>
          <p:cNvSpPr txBox="1"/>
          <p:nvPr/>
        </p:nvSpPr>
        <p:spPr>
          <a:xfrm>
            <a:off x="251520" y="1484784"/>
            <a:ext cx="8496944" cy="646331"/>
          </a:xfrm>
          <a:prstGeom prst="rect">
            <a:avLst/>
          </a:prstGeom>
          <a:noFill/>
        </p:spPr>
        <p:txBody>
          <a:bodyPr wrap="square" rtlCol="0">
            <a:spAutoFit/>
          </a:bodyPr>
          <a:lstStyle/>
          <a:p>
            <a:pPr algn="ctr"/>
            <a:r>
              <a:rPr lang="fr-FR" b="1" dirty="0" smtClean="0"/>
              <a:t>C’est le </a:t>
            </a:r>
            <a:r>
              <a:rPr lang="fr-FR" b="1" dirty="0" err="1"/>
              <a:t>S</a:t>
            </a:r>
            <a:r>
              <a:rPr lang="fr-FR" b="1" dirty="0" err="1" smtClean="0"/>
              <a:t>afety</a:t>
            </a:r>
            <a:r>
              <a:rPr lang="fr-FR" b="1" dirty="0" smtClean="0"/>
              <a:t> qui suit immédiatement le Road-</a:t>
            </a:r>
            <a:r>
              <a:rPr lang="fr-FR" b="1" dirty="0" err="1" smtClean="0"/>
              <a:t>captain</a:t>
            </a:r>
            <a:r>
              <a:rPr lang="fr-FR" b="1" dirty="0" smtClean="0"/>
              <a:t> qui se place en 1 ou 2 suivant la configuration de la chaussée (il doit être visible du groupe arrivant)</a:t>
            </a:r>
            <a:endParaRPr lang="fr-FR"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SAFETY DE QUEUE - SERRE FILE</a:t>
            </a:r>
            <a:endParaRPr lang="fr-FR" b="1" dirty="0">
              <a:solidFill>
                <a:srgbClr val="FF0000"/>
              </a:solidFill>
            </a:endParaRPr>
          </a:p>
        </p:txBody>
      </p:sp>
      <p:sp>
        <p:nvSpPr>
          <p:cNvPr id="3" name="Espace réservé du contenu 2"/>
          <p:cNvSpPr>
            <a:spLocks noGrp="1"/>
          </p:cNvSpPr>
          <p:nvPr>
            <p:ph idx="1"/>
          </p:nvPr>
        </p:nvSpPr>
        <p:spPr/>
        <p:txBody>
          <a:bodyPr/>
          <a:lstStyle/>
          <a:p>
            <a:r>
              <a:rPr lang="fr-FR" b="1" dirty="0" smtClean="0"/>
              <a:t>Il ferme la marche. </a:t>
            </a:r>
          </a:p>
          <a:p>
            <a:r>
              <a:rPr lang="fr-FR" b="1" dirty="0" smtClean="0"/>
              <a:t>Il connait l’itinéraire.</a:t>
            </a:r>
          </a:p>
          <a:p>
            <a:r>
              <a:rPr lang="fr-FR" b="1" dirty="0" smtClean="0"/>
              <a:t>Il doit être connu de tous les participants  </a:t>
            </a:r>
          </a:p>
          <a:p>
            <a:r>
              <a:rPr lang="fr-FR" b="1" dirty="0" smtClean="0"/>
              <a:t>Il doit s’assurer qu’il ne manque personne, et que personne ne se met en danger. </a:t>
            </a:r>
          </a:p>
          <a:p>
            <a:r>
              <a:rPr lang="fr-FR" b="1" dirty="0" smtClean="0"/>
              <a:t>Si le rythme n’est pas adapté, il le fait savoir au guide via un </a:t>
            </a:r>
            <a:r>
              <a:rPr lang="fr-FR" b="1" dirty="0" err="1"/>
              <a:t>S</a:t>
            </a:r>
            <a:r>
              <a:rPr lang="fr-FR" b="1" dirty="0" err="1" smtClean="0"/>
              <a:t>afety</a:t>
            </a:r>
            <a:r>
              <a:rPr lang="fr-FR" b="1" dirty="0" smtClean="0"/>
              <a:t>.</a:t>
            </a:r>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FF0000"/>
                </a:solidFill>
              </a:rPr>
              <a:t>LE  REGULATEUR 1/2</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fr-FR" b="1" dirty="0" smtClean="0"/>
              <a:t>En fonction de l’importance du groupe, un régulateur peut être nécessaire et/ou conseillé. </a:t>
            </a:r>
          </a:p>
          <a:p>
            <a:pPr>
              <a:buNone/>
            </a:pPr>
            <a:endParaRPr lang="fr-FR" b="1" dirty="0" smtClean="0"/>
          </a:p>
          <a:p>
            <a:r>
              <a:rPr lang="fr-FR" b="1" dirty="0" smtClean="0"/>
              <a:t>Il se place entre le groupe Road-</a:t>
            </a:r>
            <a:r>
              <a:rPr lang="fr-FR" b="1" dirty="0" err="1" smtClean="0"/>
              <a:t>captain</a:t>
            </a:r>
            <a:r>
              <a:rPr lang="fr-FR" b="1" dirty="0" smtClean="0"/>
              <a:t>/</a:t>
            </a:r>
            <a:r>
              <a:rPr lang="fr-FR" b="1" dirty="0" err="1" smtClean="0"/>
              <a:t>safetys</a:t>
            </a:r>
            <a:r>
              <a:rPr lang="fr-FR" b="1" dirty="0" smtClean="0"/>
              <a:t> et les participants.</a:t>
            </a:r>
          </a:p>
          <a:p>
            <a:endParaRPr lang="fr-FR" b="1" dirty="0" smtClean="0"/>
          </a:p>
          <a:p>
            <a:r>
              <a:rPr lang="fr-FR" b="1" dirty="0" smtClean="0"/>
              <a:t>Son rôle est de maintenir une distance régulière et constante entre le groupe RC/SAFETYS et le groupe des participants.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solidFill>
                  <a:srgbClr val="FF0000"/>
                </a:solidFill>
              </a:rPr>
              <a:t>ROLE DU REGULATEUR 2/2</a:t>
            </a:r>
            <a:endParaRPr lang="fr-FR" sz="4800" b="1"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b="1" dirty="0" smtClean="0"/>
              <a:t>Il maintient une vitesse adaptée en fonction du nombre de participants et de la configuration de l’itinéraire. </a:t>
            </a:r>
          </a:p>
          <a:p>
            <a:r>
              <a:rPr lang="fr-FR" b="1" dirty="0" smtClean="0"/>
              <a:t>Il doit être connu du </a:t>
            </a:r>
            <a:r>
              <a:rPr lang="fr-FR" b="1" dirty="0"/>
              <a:t>R</a:t>
            </a:r>
            <a:r>
              <a:rPr lang="fr-FR" b="1" dirty="0" smtClean="0"/>
              <a:t>oad-</a:t>
            </a:r>
            <a:r>
              <a:rPr lang="fr-FR" b="1" dirty="0" err="1" smtClean="0"/>
              <a:t>captain</a:t>
            </a:r>
            <a:r>
              <a:rPr lang="fr-FR" b="1" dirty="0" smtClean="0"/>
              <a:t> qui adaptera également le rythme de déplacement du groupe de tête par rapport à celui des suivants. </a:t>
            </a:r>
          </a:p>
          <a:p>
            <a:r>
              <a:rPr lang="fr-FR" b="1" dirty="0" smtClean="0"/>
              <a:t>Les participants ne doivent pas le dépasser et calquer leur vitesse sur la sienne.</a:t>
            </a:r>
            <a:endParaRPr lang="fr-FR"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LA  MEUTE</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sz="2000" b="1" dirty="0" smtClean="0"/>
              <a:t>Il s’agit des participants à la balade.</a:t>
            </a:r>
          </a:p>
          <a:p>
            <a:endParaRPr lang="fr-FR" sz="2000" b="1" dirty="0" smtClean="0"/>
          </a:p>
          <a:p>
            <a:r>
              <a:rPr lang="fr-FR" sz="2000" b="1" dirty="0" smtClean="0"/>
              <a:t>Ils sont placés entre le régulateur et le serre-file.</a:t>
            </a:r>
          </a:p>
          <a:p>
            <a:endParaRPr lang="fr-FR" sz="2000" b="1" dirty="0" smtClean="0"/>
          </a:p>
          <a:p>
            <a:r>
              <a:rPr lang="fr-FR" sz="2000" b="1" dirty="0" smtClean="0"/>
              <a:t>Ils suivent les indications du régulateur et « calent» leur vitesse sur la sienne.</a:t>
            </a:r>
          </a:p>
          <a:p>
            <a:endParaRPr lang="fr-FR" sz="2000" b="1" dirty="0" smtClean="0"/>
          </a:p>
          <a:p>
            <a:r>
              <a:rPr lang="fr-FR" sz="2000" b="1" dirty="0" smtClean="0"/>
              <a:t>Ils doivent être attentifs aux indications qui sont données par le régulateur et ou les </a:t>
            </a:r>
            <a:r>
              <a:rPr lang="fr-FR" sz="2000" b="1" dirty="0" err="1" smtClean="0"/>
              <a:t>Safetys</a:t>
            </a:r>
            <a:r>
              <a:rPr lang="fr-FR" sz="2000" b="1" dirty="0" smtClean="0"/>
              <a:t>.</a:t>
            </a:r>
          </a:p>
          <a:p>
            <a:pPr>
              <a:buNone/>
            </a:pPr>
            <a:endParaRPr lang="fr-FR" sz="2000" b="1" dirty="0" smtClean="0"/>
          </a:p>
          <a:p>
            <a:r>
              <a:rPr lang="fr-FR" sz="2000" b="1" dirty="0" smtClean="0"/>
              <a:t>Ceux occupant le couloir de gauche dans leur voie de circulation doivent avoir le réflexe de surveiller en permanence leur rétroviseur gauche (</a:t>
            </a:r>
            <a:r>
              <a:rPr lang="fr-FR" sz="2000" b="1" dirty="0" err="1" smtClean="0"/>
              <a:t>Safetys</a:t>
            </a:r>
            <a:r>
              <a:rPr lang="fr-FR" sz="2000" b="1" dirty="0" smtClean="0"/>
              <a:t> doublant). Mais cela ne doit pas empêcher les autres d’avoir un œil sur les suiveurs (ex: groupe bloqué à un feu).  </a:t>
            </a:r>
            <a:endParaRPr lang="fr-FR" dirty="0" smtClean="0"/>
          </a:p>
          <a:p>
            <a:endParaRPr lang="fr-FR" dirty="0" smtClean="0"/>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RYTHME  DE LA  BALADE</a:t>
            </a:r>
            <a:endParaRPr lang="fr-FR" b="1" dirty="0">
              <a:solidFill>
                <a:srgbClr val="FF0000"/>
              </a:solidFill>
            </a:endParaRPr>
          </a:p>
        </p:txBody>
      </p:sp>
      <p:sp>
        <p:nvSpPr>
          <p:cNvPr id="3" name="Espace réservé du contenu 2"/>
          <p:cNvSpPr>
            <a:spLocks noGrp="1"/>
          </p:cNvSpPr>
          <p:nvPr>
            <p:ph idx="1"/>
          </p:nvPr>
        </p:nvSpPr>
        <p:spPr/>
        <p:txBody>
          <a:bodyPr>
            <a:normAutofit fontScale="25000" lnSpcReduction="20000"/>
          </a:bodyPr>
          <a:lstStyle/>
          <a:p>
            <a:endParaRPr lang="fr-FR" b="0" i="0" dirty="0" smtClean="0"/>
          </a:p>
          <a:p>
            <a:r>
              <a:rPr lang="fr-FR" sz="8000" b="1" i="0" dirty="0" smtClean="0"/>
              <a:t>Si le groupe ne souhaite pas se diviser, le rythme doit être adapté sur le plus lent de la troupe. Attention à ne pas conduire au dessus de ses « capacités » dans l’excitation du moment. C’est quand un  imprévu se présente que l’on voit qui roulait trop vite pour son niveau.</a:t>
            </a:r>
          </a:p>
          <a:p>
            <a:endParaRPr lang="fr-FR" sz="8000" b="1" dirty="0" smtClean="0"/>
          </a:p>
          <a:p>
            <a:r>
              <a:rPr lang="fr-FR" sz="8000" b="1" i="0" dirty="0" smtClean="0"/>
              <a:t>Le regard reste primordial. Il doit se porter sur la sortie du virage et non pas sur celui qui est devant, sous peine de le suivre s’il élargit trop un virage et de finir dans le fossé.</a:t>
            </a:r>
          </a:p>
          <a:p>
            <a:endParaRPr lang="fr-FR" sz="8000" b="1" dirty="0" smtClean="0"/>
          </a:p>
          <a:p>
            <a:r>
              <a:rPr lang="fr-FR" sz="8000" b="1" i="0" dirty="0" smtClean="0"/>
              <a:t>Enfin, gardez un comportement civilisé</a:t>
            </a:r>
            <a:r>
              <a:rPr lang="fr-FR" sz="8000" b="1" dirty="0" smtClean="0"/>
              <a:t> </a:t>
            </a:r>
            <a:r>
              <a:rPr lang="fr-FR" sz="8000" b="1" i="0" dirty="0" smtClean="0"/>
              <a:t>et courtois</a:t>
            </a:r>
            <a:r>
              <a:rPr lang="fr-FR" sz="8000" b="1" dirty="0" smtClean="0"/>
              <a:t> </a:t>
            </a:r>
            <a:r>
              <a:rPr lang="fr-FR" sz="8000" b="1" i="0" dirty="0" smtClean="0"/>
              <a:t>envers les autres usagers de la route.  Dépasser au ras des voitures, empêcher </a:t>
            </a:r>
            <a:r>
              <a:rPr lang="fr-FR" sz="8000" b="1" dirty="0" smtClean="0"/>
              <a:t>l’insertion d’un usager qui veut changer de direction, </a:t>
            </a:r>
            <a:r>
              <a:rPr lang="fr-FR" sz="8000" b="1" dirty="0" err="1" smtClean="0"/>
              <a:t>etc</a:t>
            </a:r>
            <a:r>
              <a:rPr lang="fr-FR" sz="8000" b="1" dirty="0" smtClean="0"/>
              <a:t>… sont proscrits</a:t>
            </a:r>
            <a:r>
              <a:rPr lang="fr-FR" sz="8000" b="1" i="0" dirty="0" smtClean="0"/>
              <a:t>. </a:t>
            </a:r>
          </a:p>
          <a:p>
            <a:endParaRPr lang="fr-FR" sz="9800" b="1" dirty="0" smtClean="0">
              <a:solidFill>
                <a:srgbClr val="FF0000"/>
              </a:solidFill>
            </a:endParaRPr>
          </a:p>
          <a:p>
            <a:pPr>
              <a:buNone/>
            </a:pPr>
            <a:r>
              <a:rPr lang="fr-FR" sz="5100" dirty="0" smtClean="0">
                <a:solidFill>
                  <a:srgbClr val="FF0000"/>
                </a:solidFill>
              </a:rPr>
              <a:t>                     </a:t>
            </a:r>
            <a:r>
              <a:rPr lang="fr-FR" sz="9800" b="1" dirty="0" smtClean="0">
                <a:solidFill>
                  <a:srgbClr val="FF0000"/>
                </a:solidFill>
              </a:rPr>
              <a:t>LA ROUTE NE VOUS, NE NOUS APPARTIENT PAS.</a:t>
            </a:r>
            <a:endParaRPr lang="fr-FR" sz="5100" b="1" dirty="0" smtClean="0">
              <a:solidFill>
                <a:srgbClr val="FF0000"/>
              </a:solidFill>
            </a:endParaRPr>
          </a:p>
          <a:p>
            <a:pPr>
              <a:buNone/>
            </a:pPr>
            <a:r>
              <a:rPr lang="fr-FR" dirty="0" smtClean="0"/>
              <a:t/>
            </a:r>
            <a:br>
              <a:rPr lang="fr-FR" dirty="0" smtClean="0"/>
            </a:br>
            <a:endParaRPr lang="fr-FR" dirty="0" smtClean="0"/>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GESTES  A  CONNAITRE</a:t>
            </a:r>
            <a:endParaRPr lang="fr-FR"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979712" y="1988840"/>
            <a:ext cx="4896544" cy="4080363"/>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OBSTACLE FIXE SUR VOTRE  AXE</a:t>
            </a:r>
            <a:endParaRPr lang="fr-FR" b="1" dirty="0">
              <a:solidFill>
                <a:srgbClr val="0070C0"/>
              </a:solidFill>
            </a:endParaRPr>
          </a:p>
        </p:txBody>
      </p:sp>
      <p:sp>
        <p:nvSpPr>
          <p:cNvPr id="3" name="Espace réservé du contenu 2"/>
          <p:cNvSpPr>
            <a:spLocks noGrp="1"/>
          </p:cNvSpPr>
          <p:nvPr>
            <p:ph idx="1"/>
          </p:nvPr>
        </p:nvSpPr>
        <p:spPr>
          <a:xfrm>
            <a:off x="457200" y="1600200"/>
            <a:ext cx="8229600" cy="4493095"/>
          </a:xfrm>
        </p:spPr>
        <p:txBody>
          <a:bodyPr>
            <a:normAutofit lnSpcReduction="10000"/>
          </a:bodyPr>
          <a:lstStyle/>
          <a:p>
            <a:pPr>
              <a:buNone/>
            </a:pPr>
            <a:r>
              <a:rPr lang="fr-FR" b="1" dirty="0" smtClean="0"/>
              <a:t>- Indiquez l’obstacle (jambe droite ou gauche</a:t>
            </a:r>
          </a:p>
          <a:p>
            <a:pPr>
              <a:buNone/>
            </a:pPr>
            <a:r>
              <a:rPr lang="fr-FR" b="1" dirty="0" smtClean="0"/>
              <a:t>tendue).</a:t>
            </a:r>
          </a:p>
          <a:p>
            <a:pPr>
              <a:buNone/>
            </a:pPr>
            <a:r>
              <a:rPr lang="fr-FR" b="1" dirty="0" smtClean="0"/>
              <a:t>- Utilisez votre clignotant.</a:t>
            </a:r>
          </a:p>
          <a:p>
            <a:pPr>
              <a:buNone/>
            </a:pPr>
            <a:r>
              <a:rPr lang="fr-FR" b="1" dirty="0" smtClean="0"/>
              <a:t>- Déportez vous sur votre gauche tout en vous</a:t>
            </a:r>
          </a:p>
          <a:p>
            <a:pPr>
              <a:buNone/>
            </a:pPr>
            <a:r>
              <a:rPr lang="fr-FR" b="1" dirty="0" smtClean="0"/>
              <a:t> assurant que vous effectuez cette manœuvre</a:t>
            </a:r>
          </a:p>
          <a:p>
            <a:pPr>
              <a:buNone/>
            </a:pPr>
            <a:r>
              <a:rPr lang="fr-FR" b="1" dirty="0" smtClean="0"/>
              <a:t> sans danger (importance des distances de</a:t>
            </a:r>
          </a:p>
          <a:p>
            <a:pPr>
              <a:buNone/>
            </a:pPr>
            <a:r>
              <a:rPr lang="fr-FR" b="1" dirty="0" smtClean="0"/>
              <a:t> sécurité).</a:t>
            </a:r>
          </a:p>
          <a:p>
            <a:pPr>
              <a:buNone/>
            </a:pPr>
            <a:r>
              <a:rPr lang="fr-FR" b="1" dirty="0" smtClean="0"/>
              <a:t>- A l’issue reprenez votre place.</a:t>
            </a:r>
          </a:p>
          <a:p>
            <a:pPr>
              <a:buNone/>
            </a:pPr>
            <a:endParaRPr lang="fr-FR" dirty="0" smtClean="0"/>
          </a:p>
          <a:p>
            <a:pPr>
              <a:buNone/>
            </a:pPr>
            <a:endParaRPr lang="fr-FR" dirty="0"/>
          </a:p>
          <a:p>
            <a:pPr>
              <a:buNone/>
            </a:pPr>
            <a:endParaRPr lang="fr-FR" dirty="0" smtClean="0"/>
          </a:p>
          <a:p>
            <a:endParaRPr lang="fr-FR" dirty="0" smtClean="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OBSTACLE MOBILE</a:t>
            </a:r>
            <a:endParaRPr lang="fr-FR" b="1" dirty="0">
              <a:solidFill>
                <a:srgbClr val="0070C0"/>
              </a:solidFill>
            </a:endParaRPr>
          </a:p>
        </p:txBody>
      </p:sp>
      <p:sp>
        <p:nvSpPr>
          <p:cNvPr id="3" name="Espace réservé du contenu 2"/>
          <p:cNvSpPr>
            <a:spLocks noGrp="1"/>
          </p:cNvSpPr>
          <p:nvPr>
            <p:ph idx="1"/>
          </p:nvPr>
        </p:nvSpPr>
        <p:spPr/>
        <p:txBody>
          <a:bodyPr>
            <a:normAutofit lnSpcReduction="10000"/>
          </a:bodyPr>
          <a:lstStyle/>
          <a:p>
            <a:r>
              <a:rPr lang="fr-FR" b="1" dirty="0" smtClean="0"/>
              <a:t>Obstacle mobile se déplaçant dans votre sens de marche.</a:t>
            </a:r>
          </a:p>
          <a:p>
            <a:r>
              <a:rPr lang="fr-FR" b="1" dirty="0" smtClean="0"/>
              <a:t>Cycliste.</a:t>
            </a:r>
          </a:p>
          <a:p>
            <a:r>
              <a:rPr lang="fr-FR" b="1" dirty="0" smtClean="0"/>
              <a:t>Piétons.</a:t>
            </a:r>
          </a:p>
          <a:p>
            <a:r>
              <a:rPr lang="fr-FR" b="1" dirty="0" smtClean="0"/>
              <a:t>Véhicules lents </a:t>
            </a:r>
          </a:p>
          <a:p>
            <a:pPr>
              <a:buNone/>
            </a:pPr>
            <a:r>
              <a:rPr lang="fr-FR" b="1" dirty="0" smtClean="0"/>
              <a:t>Un </a:t>
            </a:r>
            <a:r>
              <a:rPr lang="fr-FR" b="1" dirty="0" err="1"/>
              <a:t>S</a:t>
            </a:r>
            <a:r>
              <a:rPr lang="fr-FR" b="1" dirty="0" err="1" smtClean="0"/>
              <a:t>afety</a:t>
            </a:r>
            <a:r>
              <a:rPr lang="fr-FR" b="1" dirty="0" smtClean="0"/>
              <a:t> se place juste derrière l’obstacle en</a:t>
            </a:r>
          </a:p>
          <a:p>
            <a:pPr>
              <a:buNone/>
            </a:pPr>
            <a:r>
              <a:rPr lang="fr-FR" b="1" dirty="0" smtClean="0"/>
              <a:t> mouvement (warning allumés) et y reste </a:t>
            </a:r>
          </a:p>
          <a:p>
            <a:pPr>
              <a:buNone/>
            </a:pPr>
            <a:r>
              <a:rPr lang="fr-FR" b="1" dirty="0" smtClean="0"/>
              <a:t> jusqu’au passage du serre-file.</a:t>
            </a:r>
          </a:p>
          <a:p>
            <a:pPr>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LA  MACHINE</a:t>
            </a:r>
            <a:endParaRPr lang="fr-FR" b="1" dirty="0">
              <a:solidFill>
                <a:srgbClr val="FF0000"/>
              </a:solidFill>
            </a:endParaRPr>
          </a:p>
        </p:txBody>
      </p:sp>
      <p:sp>
        <p:nvSpPr>
          <p:cNvPr id="3" name="Espace réservé du contenu 2"/>
          <p:cNvSpPr>
            <a:spLocks noGrp="1"/>
          </p:cNvSpPr>
          <p:nvPr>
            <p:ph idx="1"/>
          </p:nvPr>
        </p:nvSpPr>
        <p:spPr>
          <a:xfrm>
            <a:off x="457200" y="1600200"/>
            <a:ext cx="8229600" cy="4925144"/>
          </a:xfrm>
        </p:spPr>
        <p:txBody>
          <a:bodyPr>
            <a:normAutofit fontScale="47500" lnSpcReduction="20000"/>
          </a:bodyPr>
          <a:lstStyle/>
          <a:p>
            <a:r>
              <a:rPr lang="fr-FR" b="1" dirty="0" smtClean="0"/>
              <a:t>Avant chaque utilisation quotidienne de la moto, il incombe à son utilisateur de vérifier l’état de ses pneumatiques. En contrôler la pression (mini 1/semaine), leur degré d’usure ainsi que la présence éventuelle d’un corps étranger susceptible de nuire à la sécurité (</a:t>
            </a:r>
            <a:r>
              <a:rPr lang="fr-FR" b="1" i="1" dirty="0" smtClean="0"/>
              <a:t>Clou, vis, etc…</a:t>
            </a:r>
            <a:r>
              <a:rPr lang="fr-FR" b="1" dirty="0" smtClean="0"/>
              <a:t>).</a:t>
            </a:r>
          </a:p>
          <a:p>
            <a:pPr>
              <a:buNone/>
            </a:pPr>
            <a:endParaRPr lang="fr-FR" b="1" dirty="0" smtClean="0"/>
          </a:p>
          <a:p>
            <a:r>
              <a:rPr lang="fr-FR" b="1" dirty="0" smtClean="0"/>
              <a:t>L’éclairage est très important, nos motos devant obligatoirement circuler « feu de croisement » allumé lors de ses déplacements diurnes. </a:t>
            </a:r>
          </a:p>
          <a:p>
            <a:pPr>
              <a:buNone/>
            </a:pPr>
            <a:endParaRPr lang="fr-FR" b="1" dirty="0" smtClean="0"/>
          </a:p>
          <a:p>
            <a:r>
              <a:rPr lang="fr-FR" b="1" dirty="0" smtClean="0"/>
              <a:t>Les clignotants doivent être en parfait état de fonctionnement tout comme le feu « STOP », seules garanties de faire connaitre vos intentions de ralentir ou de changer de direction à vos coreligionnaires au sein de la rame ainsi qu’autres usagers de la route. </a:t>
            </a:r>
          </a:p>
          <a:p>
            <a:endParaRPr lang="fr-FR" b="1" dirty="0" smtClean="0"/>
          </a:p>
          <a:p>
            <a:r>
              <a:rPr lang="fr-FR" b="1" dirty="0" smtClean="0"/>
              <a:t>Le freinage est primordial sur des machines aussi lourdes que les nôtres. Nous ne sommes pas tous égaux à ce niveau, certain(e)s en usent plus que d’autres, qui eux, roulent plus ou moins chargés ou plus ou moins vite. Toutes ces données différentes font que les plaquettes n’auront pas la même durée de vie (</a:t>
            </a:r>
            <a:r>
              <a:rPr lang="fr-FR" b="1" i="1" dirty="0" smtClean="0"/>
              <a:t>Et efficacité</a:t>
            </a:r>
            <a:r>
              <a:rPr lang="fr-FR" b="1" dirty="0" smtClean="0"/>
              <a:t>) selon les différents utilisateurs.</a:t>
            </a:r>
          </a:p>
          <a:p>
            <a:pPr>
              <a:buNone/>
            </a:pPr>
            <a:endParaRPr lang="fr-FR" b="1" dirty="0" smtClean="0"/>
          </a:p>
          <a:p>
            <a:r>
              <a:rPr lang="fr-FR" b="1" dirty="0" smtClean="0"/>
              <a:t>La périodicité d’entretien est fondamentale. Se fier uniquement aux kilomètres parcourus pour faire effectuer la révision technique est une gageure. En effet, pour les plus petits rouleurs d’entre nous, il peut parfois s’écouler plusieurs mois, si ce n’est des années, entre deux révisions.</a:t>
            </a:r>
          </a:p>
          <a:p>
            <a:pPr>
              <a:buNone/>
            </a:pPr>
            <a:endParaRPr lang="fr-FR" b="1" dirty="0" smtClean="0"/>
          </a:p>
          <a:p>
            <a:r>
              <a:rPr lang="fr-FR" b="1" dirty="0" smtClean="0"/>
              <a:t>Or certains fluides tout comme des matériaux composites dits « Consommables » perdent de leur efficacité avec le temps et peuvent impacter certains organes de sécurité. </a:t>
            </a:r>
          </a:p>
          <a:p>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solidFill>
                  <a:srgbClr val="FF0000"/>
                </a:solidFill>
              </a:rPr>
              <a:t>RAPPEL </a:t>
            </a:r>
            <a:endParaRPr lang="fr-FR" sz="4800" b="1" dirty="0">
              <a:solidFill>
                <a:srgbClr val="FF0000"/>
              </a:solidFill>
            </a:endParaRPr>
          </a:p>
        </p:txBody>
      </p:sp>
      <p:sp>
        <p:nvSpPr>
          <p:cNvPr id="3" name="Espace réservé du contenu 2"/>
          <p:cNvSpPr>
            <a:spLocks noGrp="1"/>
          </p:cNvSpPr>
          <p:nvPr>
            <p:ph idx="1"/>
          </p:nvPr>
        </p:nvSpPr>
        <p:spPr/>
        <p:txBody>
          <a:bodyPr>
            <a:noAutofit/>
          </a:bodyPr>
          <a:lstStyle/>
          <a:p>
            <a:r>
              <a:rPr lang="fr-FR" sz="1800" b="1" dirty="0" smtClean="0"/>
              <a:t>Vous devez garder à l’esprit que les </a:t>
            </a:r>
            <a:r>
              <a:rPr lang="fr-FR" sz="1800" b="1" dirty="0" err="1"/>
              <a:t>S</a:t>
            </a:r>
            <a:r>
              <a:rPr lang="fr-FR" sz="1800" b="1" dirty="0" err="1" smtClean="0"/>
              <a:t>afetys</a:t>
            </a:r>
            <a:r>
              <a:rPr lang="fr-FR" sz="1800" b="1" dirty="0" smtClean="0"/>
              <a:t> ont pour mission d’assurer que le déplacement du groupe se fasse dans les meilleurs conditions possibles. </a:t>
            </a:r>
          </a:p>
          <a:p>
            <a:pPr>
              <a:buNone/>
            </a:pPr>
            <a:endParaRPr lang="fr-FR" sz="1800" b="1" dirty="0" smtClean="0"/>
          </a:p>
          <a:p>
            <a:r>
              <a:rPr lang="fr-FR" sz="1800" b="1" dirty="0" smtClean="0"/>
              <a:t>D’où l’importance de respecter scrupuleusement votre place dans le groupe.  </a:t>
            </a:r>
          </a:p>
          <a:p>
            <a:pPr>
              <a:buNone/>
            </a:pPr>
            <a:endParaRPr lang="fr-FR" sz="1800" b="1" dirty="0"/>
          </a:p>
          <a:p>
            <a:pPr>
              <a:buNone/>
            </a:pPr>
            <a:r>
              <a:rPr lang="fr-FR" sz="1800" b="1" dirty="0" smtClean="0"/>
              <a:t>    *je démarre à droite, je reste à droite ( à gauche je reste à gauche bien entendu)</a:t>
            </a:r>
          </a:p>
          <a:p>
            <a:pPr>
              <a:buNone/>
            </a:pPr>
            <a:endParaRPr lang="fr-FR" sz="1800" b="1" dirty="0" smtClean="0"/>
          </a:p>
          <a:p>
            <a:pPr>
              <a:buNone/>
            </a:pPr>
            <a:r>
              <a:rPr lang="fr-FR" sz="1800" b="1" dirty="0" smtClean="0"/>
              <a:t>    *si un espace se crée avec la moto qui me précède, je comble cet écart tout en restant dans ma file.</a:t>
            </a:r>
          </a:p>
          <a:p>
            <a:pPr>
              <a:buNone/>
            </a:pPr>
            <a:endParaRPr lang="fr-FR" sz="1800" b="1" dirty="0" smtClean="0"/>
          </a:p>
          <a:p>
            <a:pPr>
              <a:buNone/>
            </a:pPr>
            <a:r>
              <a:rPr lang="fr-FR" sz="1800" b="1" dirty="0"/>
              <a:t> </a:t>
            </a:r>
            <a:r>
              <a:rPr lang="fr-FR" sz="1800" b="1" dirty="0" smtClean="0"/>
              <a:t>   *je regarde dans mon rétroviseur gauche afin de me rabattre sur ma droite si un </a:t>
            </a:r>
            <a:r>
              <a:rPr lang="fr-FR" sz="1800" b="1" dirty="0" err="1"/>
              <a:t>S</a:t>
            </a:r>
            <a:r>
              <a:rPr lang="fr-FR" sz="1800" b="1" dirty="0" err="1" smtClean="0"/>
              <a:t>afety</a:t>
            </a:r>
            <a:r>
              <a:rPr lang="fr-FR" sz="1800" b="1" dirty="0" smtClean="0"/>
              <a:t> remonte le convoi (d’où l’importance du respect des distances à adopter lors du déplacement en quinconce).</a:t>
            </a:r>
          </a:p>
          <a:p>
            <a:pPr>
              <a:buNone/>
            </a:pPr>
            <a:r>
              <a:rPr lang="fr-FR" sz="1800" b="1" dirty="0" smtClean="0"/>
              <a:t>      </a:t>
            </a:r>
            <a:endParaRPr lang="fr-FR" sz="18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b="1" dirty="0" smtClean="0">
                <a:solidFill>
                  <a:srgbClr val="FF0000"/>
                </a:solidFill>
              </a:rPr>
              <a:t>IMPORTANT</a:t>
            </a:r>
            <a:endParaRPr lang="fr-FR" sz="5400" b="1" dirty="0">
              <a:solidFill>
                <a:srgbClr val="FF0000"/>
              </a:solidFill>
            </a:endParaRPr>
          </a:p>
        </p:txBody>
      </p:sp>
      <p:sp>
        <p:nvSpPr>
          <p:cNvPr id="3" name="Espace réservé du contenu 2"/>
          <p:cNvSpPr>
            <a:spLocks noGrp="1"/>
          </p:cNvSpPr>
          <p:nvPr>
            <p:ph idx="1"/>
          </p:nvPr>
        </p:nvSpPr>
        <p:spPr/>
        <p:txBody>
          <a:bodyPr>
            <a:normAutofit lnSpcReduction="10000"/>
          </a:bodyPr>
          <a:lstStyle/>
          <a:p>
            <a:endParaRPr lang="fr-FR" dirty="0" smtClean="0"/>
          </a:p>
          <a:p>
            <a:r>
              <a:rPr lang="fr-FR" b="1" dirty="0" smtClean="0"/>
              <a:t>Le déplacement d’un groupe sera adapté en fonction du nombre de participants. Il est plus aisé d’assurer un déplacement de 10 ou 15  machines,  que de 70 ou 80, ce qui est tout à fait compréhensible. </a:t>
            </a:r>
          </a:p>
          <a:p>
            <a:r>
              <a:rPr lang="fr-FR" b="1" dirty="0" smtClean="0"/>
              <a:t>De plus, le choix de l’itinéraire et les conditions météorologiques sont également des paramètres dont il faut tenir compte. </a:t>
            </a:r>
            <a:endParaRPr lang="fr-FR"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solidFill>
                  <a:srgbClr val="FF0000"/>
                </a:solidFill>
              </a:rPr>
              <a:t>BALADE 1/2</a:t>
            </a:r>
            <a:endParaRPr lang="fr-FR" sz="4800" b="1" dirty="0">
              <a:solidFill>
                <a:srgbClr val="FF0000"/>
              </a:solidFill>
            </a:endParaRPr>
          </a:p>
        </p:txBody>
      </p:sp>
      <p:sp>
        <p:nvSpPr>
          <p:cNvPr id="3" name="Espace réservé du contenu 2"/>
          <p:cNvSpPr>
            <a:spLocks noGrp="1"/>
          </p:cNvSpPr>
          <p:nvPr>
            <p:ph idx="1"/>
          </p:nvPr>
        </p:nvSpPr>
        <p:spPr/>
        <p:txBody>
          <a:bodyPr>
            <a:normAutofit lnSpcReduction="10000"/>
          </a:bodyPr>
          <a:lstStyle/>
          <a:p>
            <a:r>
              <a:rPr lang="fr-FR" b="1" dirty="0" smtClean="0"/>
              <a:t>La moto doit rester un plaisir et le but des balades est de pérenniser cet état d’esprit qui unit les membres du Lille-Europe Chapter.</a:t>
            </a:r>
          </a:p>
          <a:p>
            <a:endParaRPr lang="fr-FR" b="1" dirty="0" smtClean="0"/>
          </a:p>
          <a:p>
            <a:r>
              <a:rPr lang="fr-FR" b="1" dirty="0" smtClean="0"/>
              <a:t>Bien entendu, nous ne roulons pas tous de la même façon et on peut comprendre que cette façon de rouler peut ne pas plaire à tout le monde. Mais il est nécessaire de fixer des codes. </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BALADE 2/2</a:t>
            </a:r>
            <a:endParaRPr lang="fr-FR" dirty="0"/>
          </a:p>
        </p:txBody>
      </p:sp>
      <p:sp>
        <p:nvSpPr>
          <p:cNvPr id="3" name="Espace réservé du contenu 2"/>
          <p:cNvSpPr>
            <a:spLocks noGrp="1"/>
          </p:cNvSpPr>
          <p:nvPr>
            <p:ph idx="1"/>
          </p:nvPr>
        </p:nvSpPr>
        <p:spPr/>
        <p:txBody>
          <a:bodyPr>
            <a:normAutofit fontScale="85000" lnSpcReduction="20000"/>
          </a:bodyPr>
          <a:lstStyle/>
          <a:p>
            <a:endParaRPr lang="fr-FR" dirty="0" smtClean="0"/>
          </a:p>
          <a:p>
            <a:r>
              <a:rPr lang="fr-FR" b="1" dirty="0" smtClean="0"/>
              <a:t>Vous ne devez pas oublier que nous nous déplaçons sur des routes ouvertes à la circulation et que nous n’avons aucune légitimité pour ne pas respecter le code de la route. Toutefois, et ce en fonction du nombre de participants et de l’itinéraire emprunté, il est possible de se permettre certaines petites entorses à ce code. Bien entendu, tout cela avec un maximum de précautions et dans le respect des autres usagers de la route. Nous sommes des gens responsables et nous nous devons de donner une bonne image du monde des </a:t>
            </a:r>
            <a:r>
              <a:rPr lang="fr-FR" b="1" dirty="0" err="1" smtClean="0"/>
              <a:t>bikers</a:t>
            </a:r>
            <a:r>
              <a:rPr lang="fr-FR" b="1" dirty="0" smtClean="0"/>
              <a:t> et en particulier des motards du L.E.C </a:t>
            </a:r>
            <a:endParaRPr lang="fr-FR"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rgbClr val="FF0000"/>
                </a:solidFill>
              </a:rPr>
              <a:t>COURTOISIE – SAVOIR VIVRE</a:t>
            </a:r>
            <a:endParaRPr lang="fr-FR" sz="3600" b="1" dirty="0">
              <a:solidFill>
                <a:srgbClr val="FF0000"/>
              </a:solidFill>
            </a:endParaRPr>
          </a:p>
        </p:txBody>
      </p:sp>
      <p:sp>
        <p:nvSpPr>
          <p:cNvPr id="3" name="Espace réservé du contenu 2"/>
          <p:cNvSpPr>
            <a:spLocks noGrp="1"/>
          </p:cNvSpPr>
          <p:nvPr>
            <p:ph idx="1"/>
          </p:nvPr>
        </p:nvSpPr>
        <p:spPr/>
        <p:txBody>
          <a:bodyPr>
            <a:normAutofit/>
          </a:bodyPr>
          <a:lstStyle/>
          <a:p>
            <a:pPr>
              <a:buNone/>
            </a:pPr>
            <a:endParaRPr lang="fr-FR" dirty="0" smtClean="0"/>
          </a:p>
          <a:p>
            <a:r>
              <a:rPr lang="fr-FR" sz="2400" b="1" dirty="0" smtClean="0"/>
              <a:t>Ça n’est pas parce que l’on roule en H.D que l’on doit se sentir supérieur aux autres motocyclistes. </a:t>
            </a:r>
          </a:p>
          <a:p>
            <a:endParaRPr lang="fr-FR" sz="2400" b="1" dirty="0" smtClean="0"/>
          </a:p>
          <a:p>
            <a:r>
              <a:rPr lang="fr-FR" sz="2400" b="1" dirty="0" smtClean="0"/>
              <a:t>Répondre à un salut amical de leur part est une marque élémentaire de politesse ! Prendre l’initiative de les saluer est une marque d’intelligence ..!</a:t>
            </a:r>
          </a:p>
          <a:p>
            <a:endParaRPr lang="fr-FR" dirty="0" smtClean="0"/>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16832"/>
            <a:ext cx="8229600" cy="4209331"/>
          </a:xfrm>
        </p:spPr>
        <p:txBody>
          <a:bodyPr>
            <a:normAutofit fontScale="92500" lnSpcReduction="20000"/>
          </a:bodyPr>
          <a:lstStyle/>
          <a:p>
            <a:endParaRPr lang="fr-FR" dirty="0" smtClean="0"/>
          </a:p>
          <a:p>
            <a:r>
              <a:rPr lang="fr-FR" sz="2000" b="1" dirty="0" smtClean="0"/>
              <a:t>Voilà, il y en aurait encore beaucoup à dire mais je pense qu’après cela risquerait de devenir un peu trop technique et ça n’est pas le but. </a:t>
            </a:r>
          </a:p>
          <a:p>
            <a:endParaRPr lang="fr-FR" sz="2000" b="1" dirty="0" smtClean="0"/>
          </a:p>
          <a:p>
            <a:r>
              <a:rPr lang="fr-FR" sz="2000" b="1" dirty="0" smtClean="0"/>
              <a:t>Ce document n’a pas pour vocation de faire de vous des motards hors pair. Il n’est pas non plus la panacée universelle concernant la façon de se déplacer en groupe. Je n’ai pas cette prétention. </a:t>
            </a:r>
          </a:p>
          <a:p>
            <a:pPr>
              <a:buNone/>
            </a:pPr>
            <a:endParaRPr lang="fr-FR" sz="2000" dirty="0" smtClean="0"/>
          </a:p>
          <a:p>
            <a:r>
              <a:rPr lang="fr-FR" sz="2000" b="1" dirty="0" smtClean="0"/>
              <a:t>Il s’agit simplement d’une information destinée à votre intention qui, je l’espère, répondra dans la mesure du possible, à vos attentes (et questions) relatives à la façon de se déplacer en groupe.</a:t>
            </a:r>
          </a:p>
          <a:p>
            <a:pPr>
              <a:buNone/>
            </a:pPr>
            <a:endParaRPr lang="fr-FR" sz="2000" b="1" dirty="0" smtClean="0"/>
          </a:p>
          <a:p>
            <a:r>
              <a:rPr lang="fr-FR" sz="2000" b="1" dirty="0" smtClean="0"/>
              <a:t>Mais comme il a déjà été dit, rouler avec les membres du </a:t>
            </a:r>
            <a:r>
              <a:rPr lang="fr-FR" sz="2000" b="1" dirty="0" err="1" smtClean="0"/>
              <a:t>Chapter</a:t>
            </a:r>
            <a:r>
              <a:rPr lang="fr-FR" sz="2000" b="1" dirty="0" smtClean="0"/>
              <a:t> n’est pas une obligation. Tout comme en faire partie.     </a:t>
            </a:r>
          </a:p>
          <a:p>
            <a:pPr>
              <a:buNone/>
            </a:pPr>
            <a:r>
              <a:rPr lang="fr-FR" sz="2000" b="1" dirty="0" smtClean="0"/>
              <a:t>                        Michel ARCHIMBAULT Assistant directeur LILLE EUROPE CHAPTER                                                                                  </a:t>
            </a:r>
          </a:p>
          <a:p>
            <a:endParaRPr lang="fr-FR" sz="2000" b="1" dirty="0" smtClean="0"/>
          </a:p>
          <a:p>
            <a:endParaRPr lang="fr-FR" sz="2000" b="1" dirty="0"/>
          </a:p>
        </p:txBody>
      </p:sp>
      <p:pic>
        <p:nvPicPr>
          <p:cNvPr id="3075" name="Picture 3" descr="C:\Users\Mimi\Desktop\téléchargement 3.jpg"/>
          <p:cNvPicPr>
            <a:picLocks noChangeAspect="1" noChangeArrowheads="1"/>
          </p:cNvPicPr>
          <p:nvPr/>
        </p:nvPicPr>
        <p:blipFill>
          <a:blip r:embed="rId2" cstate="print"/>
          <a:srcRect/>
          <a:stretch>
            <a:fillRect/>
          </a:stretch>
        </p:blipFill>
        <p:spPr bwMode="auto">
          <a:xfrm>
            <a:off x="2699792" y="476672"/>
            <a:ext cx="3905250" cy="1171575"/>
          </a:xfrm>
          <a:prstGeom prst="rect">
            <a:avLst/>
          </a:prstGeom>
          <a:noFill/>
        </p:spPr>
      </p:pic>
      <p:pic>
        <p:nvPicPr>
          <p:cNvPr id="3076" name="Picture 4" descr="C:\Users\Mimi\Desktop\images 222.jpg"/>
          <p:cNvPicPr>
            <a:picLocks noChangeAspect="1" noChangeArrowheads="1"/>
          </p:cNvPicPr>
          <p:nvPr/>
        </p:nvPicPr>
        <p:blipFill>
          <a:blip r:embed="rId3" cstate="print"/>
          <a:srcRect/>
          <a:stretch>
            <a:fillRect/>
          </a:stretch>
        </p:blipFill>
        <p:spPr bwMode="auto">
          <a:xfrm>
            <a:off x="6804248" y="476672"/>
            <a:ext cx="1745045" cy="1224136"/>
          </a:xfrm>
          <a:prstGeom prst="rect">
            <a:avLst/>
          </a:prstGeom>
          <a:noFill/>
        </p:spPr>
      </p:pic>
      <p:pic>
        <p:nvPicPr>
          <p:cNvPr id="7" name="Picture 4" descr="C:\Users\Mimi\Desktop\images 222.jpg"/>
          <p:cNvPicPr>
            <a:picLocks noChangeAspect="1" noChangeArrowheads="1"/>
          </p:cNvPicPr>
          <p:nvPr/>
        </p:nvPicPr>
        <p:blipFill>
          <a:blip r:embed="rId3" cstate="print"/>
          <a:srcRect/>
          <a:stretch>
            <a:fillRect/>
          </a:stretch>
        </p:blipFill>
        <p:spPr bwMode="auto">
          <a:xfrm>
            <a:off x="683568" y="476672"/>
            <a:ext cx="1745045" cy="122413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ou LA PILOTE</a:t>
            </a:r>
            <a:endParaRPr lang="fr-FR" b="1" dirty="0">
              <a:solidFill>
                <a:srgbClr val="FF0000"/>
              </a:solidFill>
            </a:endParaRPr>
          </a:p>
        </p:txBody>
      </p:sp>
      <p:sp>
        <p:nvSpPr>
          <p:cNvPr id="3" name="Espace réservé du contenu 2"/>
          <p:cNvSpPr>
            <a:spLocks noGrp="1"/>
          </p:cNvSpPr>
          <p:nvPr>
            <p:ph idx="1"/>
          </p:nvPr>
        </p:nvSpPr>
        <p:spPr>
          <a:xfrm>
            <a:off x="457200" y="1412776"/>
            <a:ext cx="8229600" cy="4713387"/>
          </a:xfrm>
        </p:spPr>
        <p:txBody>
          <a:bodyPr>
            <a:normAutofit fontScale="25000" lnSpcReduction="20000"/>
          </a:bodyPr>
          <a:lstStyle/>
          <a:p>
            <a:pPr>
              <a:buNone/>
            </a:pPr>
            <a:r>
              <a:rPr lang="fr-FR" dirty="0" smtClean="0"/>
              <a:t>               </a:t>
            </a:r>
            <a:r>
              <a:rPr lang="fr-FR" sz="5600" b="1" dirty="0" smtClean="0"/>
              <a:t>Sujet délicat, voire brûlant, mais qu’il est Ô combien nécessaire de traiter.</a:t>
            </a:r>
          </a:p>
          <a:p>
            <a:pPr>
              <a:buNone/>
            </a:pPr>
            <a:endParaRPr lang="fr-FR" sz="5600" b="1" dirty="0" smtClean="0"/>
          </a:p>
          <a:p>
            <a:r>
              <a:rPr lang="fr-FR" sz="5600" b="1" dirty="0" smtClean="0"/>
              <a:t>L’ancienneté dans le pilotage influe nécessairement sur le comportement du conducteur. Certaines personnes ont tendance à croire (</a:t>
            </a:r>
            <a:r>
              <a:rPr lang="fr-FR" sz="5600" b="1" i="1" dirty="0" smtClean="0"/>
              <a:t>Ou à se persuader</a:t>
            </a:r>
            <a:r>
              <a:rPr lang="fr-FR" sz="5600" b="1" dirty="0" smtClean="0"/>
              <a:t>) que parce qu’ils ont  plusieurs années  de permis B sans avoir occasionné d’accident, ils sont à même de passer le permis A et immédiatement passer sur une machine d’un gabarit imposant. Il n’en est rien !</a:t>
            </a:r>
          </a:p>
          <a:p>
            <a:pPr>
              <a:buNone/>
            </a:pPr>
            <a:endParaRPr lang="fr-FR" sz="5600" b="1" dirty="0" smtClean="0"/>
          </a:p>
          <a:p>
            <a:r>
              <a:rPr lang="fr-FR" sz="5600" b="1" dirty="0" smtClean="0"/>
              <a:t>L’humilité est la plus sûre garantie pour un </a:t>
            </a:r>
            <a:r>
              <a:rPr lang="fr-FR" sz="5600" b="1" dirty="0" err="1" smtClean="0"/>
              <a:t>biker</a:t>
            </a:r>
            <a:r>
              <a:rPr lang="fr-FR" sz="5600" b="1" dirty="0" smtClean="0"/>
              <a:t> qui veut vivre sa passion le plus longtemps possible. L’obtention d’un titre de conduite ne fait pas de vous un Dieu du macadam, prêt à dompter toutes les machines du marché. Devenir motocycliste, ça s’apprend ! Prenez le temps de faire connaissance avec votre machine, ne soyez pas présomptueux quand au choix de celle-ci et n’hésitez pas à demander conseil auprès de celles et ceux qui ont une plus grande expérience que vous, et ce parfois d'un plus jeune âge. </a:t>
            </a:r>
          </a:p>
          <a:p>
            <a:endParaRPr lang="fr-FR" sz="5600" b="1" dirty="0" smtClean="0"/>
          </a:p>
          <a:p>
            <a:r>
              <a:rPr lang="fr-FR" sz="5600" b="1" dirty="0" smtClean="0"/>
              <a:t>Une longue interruption de la pratique moto devra, elle aussi, être prise en considération. </a:t>
            </a:r>
          </a:p>
          <a:p>
            <a:pPr>
              <a:buNone/>
            </a:pPr>
            <a:endParaRPr lang="fr-FR" sz="5600" b="1" dirty="0" smtClean="0"/>
          </a:p>
          <a:p>
            <a:r>
              <a:rPr lang="fr-FR" sz="5600" b="1" dirty="0" smtClean="0"/>
              <a:t>Les machines d’aujourd’hui ne sont plus celles qui existaient il y a plusieurs décennies, et toutes les aides à la conduite dont elles sont équipées ne doivent pas vous faire oublier que c’est vous qui êtes au guidon. </a:t>
            </a:r>
          </a:p>
          <a:p>
            <a:endParaRPr lang="fr-FR" sz="5600" b="1" dirty="0" smtClean="0"/>
          </a:p>
          <a:p>
            <a:r>
              <a:rPr lang="fr-FR" sz="5600" b="1" dirty="0" smtClean="0"/>
              <a:t>Enfin la condition physique est un facteur primordial. En effet si on peut pallier à une insuffisance physiologique pour la conduite d’une automobile en l’équipant d’appareils adaptés, il en est tout autre pour ce qui touche à la moto. Ainsi il est fait appel au bon sens du motocycliste pour corriger les manquements auxquels il doit faire face. </a:t>
            </a:r>
          </a:p>
          <a:p>
            <a:pPr>
              <a:buNone/>
            </a:pPr>
            <a:endParaRPr lang="fr-FR" sz="5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ou LA PILOTE</a:t>
            </a:r>
            <a:endParaRPr lang="fr-FR" b="1" dirty="0">
              <a:solidFill>
                <a:srgbClr val="FF0000"/>
              </a:solidFill>
            </a:endParaRPr>
          </a:p>
        </p:txBody>
      </p:sp>
      <p:sp>
        <p:nvSpPr>
          <p:cNvPr id="3" name="Espace réservé du contenu 2"/>
          <p:cNvSpPr>
            <a:spLocks noGrp="1"/>
          </p:cNvSpPr>
          <p:nvPr>
            <p:ph idx="1"/>
          </p:nvPr>
        </p:nvSpPr>
        <p:spPr/>
        <p:txBody>
          <a:bodyPr>
            <a:noAutofit/>
          </a:bodyPr>
          <a:lstStyle/>
          <a:p>
            <a:r>
              <a:rPr lang="fr-FR" sz="1200" b="1" dirty="0" smtClean="0"/>
              <a:t>Le port du casque ne favorise pas toujours le port des lunettes, aussi certain(e)s s’en affranchissent avec les conséquences que l’on peut imaginer. </a:t>
            </a:r>
          </a:p>
          <a:p>
            <a:pPr>
              <a:buNone/>
            </a:pPr>
            <a:endParaRPr lang="fr-FR" sz="1200" b="1" dirty="0" smtClean="0"/>
          </a:p>
          <a:p>
            <a:r>
              <a:rPr lang="fr-FR" sz="1200" b="1" dirty="0" smtClean="0"/>
              <a:t>La perte partielle ou totale d’audition est tout aussi dangereuse pour un motocycliste qui ne pourrait plus réagir aux avertisseurs sonores ambiants. </a:t>
            </a:r>
          </a:p>
          <a:p>
            <a:pPr>
              <a:buNone/>
            </a:pPr>
            <a:endParaRPr lang="fr-FR" sz="1200" b="1" dirty="0" smtClean="0"/>
          </a:p>
          <a:p>
            <a:r>
              <a:rPr lang="fr-FR" sz="1200" b="1" dirty="0" smtClean="0"/>
              <a:t>Les réflexes sont d’une importance capitale. Une pratique régulière de la moto, si elle ne permet pas de les améliorer, contribue à conserver un bon niveau des automatismes. Attention aux premiers tours de roue après un hiver au chaud pour votre monture.</a:t>
            </a:r>
          </a:p>
          <a:p>
            <a:pPr>
              <a:buNone/>
            </a:pPr>
            <a:endParaRPr lang="fr-FR" sz="1200" b="1" dirty="0" smtClean="0"/>
          </a:p>
          <a:p>
            <a:r>
              <a:rPr lang="fr-FR" sz="1200" b="1" dirty="0" smtClean="0"/>
              <a:t>Vérifier votre équilibre régulièrement, celui-ci peut décliner en cas de fatigue intense, état fiévreux, </a:t>
            </a:r>
            <a:r>
              <a:rPr lang="fr-FR" sz="1200" b="1" dirty="0" err="1" smtClean="0"/>
              <a:t>etc</a:t>
            </a:r>
            <a:r>
              <a:rPr lang="fr-FR" sz="1200" b="1" dirty="0" smtClean="0"/>
              <a:t>…. Et je n’aborde même pas la consommation de boissons alcoolisées qui peut avoir des conséquences catastrophiques non seulement pour vous mais également pour autrui.</a:t>
            </a:r>
          </a:p>
          <a:p>
            <a:pPr>
              <a:buNone/>
            </a:pPr>
            <a:endParaRPr lang="fr-FR" sz="1200" b="1" dirty="0" smtClean="0"/>
          </a:p>
          <a:p>
            <a:r>
              <a:rPr lang="fr-FR" sz="1200" b="1" dirty="0" smtClean="0"/>
              <a:t>La résistance physique doit être travaillée ! Une pratique occasionnelle de la moto ne vous prépare pas à de longs voyages. Un manque de préparation physique entrainera à la longue, des douleurs dans certaines parties du corps, vous gênant ainsi pour piloter dans des conditions de sécurité satisfaisantes. Sans vouloir devenir un athlète de haut niveau, un minimum d’activité physique est recommandé entre chaque ride, et en plus c’est excellent pour la santé. </a:t>
            </a:r>
          </a:p>
          <a:p>
            <a:pPr>
              <a:buNone/>
            </a:pPr>
            <a:endParaRPr lang="fr-FR" sz="1200" b="1" dirty="0" smtClean="0"/>
          </a:p>
          <a:p>
            <a:r>
              <a:rPr lang="fr-FR" sz="1200" b="1" dirty="0" smtClean="0"/>
              <a:t>Choisir une moto compatible avec sa morphologie est à considérer très sérieusement. Le non-respect de cette règle vous ferait très vite découvrir le sujet traité précédemment. On ne met pas du 42 quand on chausse du 44 !</a:t>
            </a:r>
            <a:br>
              <a:rPr lang="fr-FR" sz="1200" b="1" dirty="0" smtClean="0"/>
            </a:br>
            <a:endParaRPr lang="fr-FR" sz="1200" b="1" dirty="0" smtClean="0"/>
          </a:p>
          <a:p>
            <a:endParaRPr lang="fr-FR"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628800"/>
            <a:ext cx="7772400" cy="4176464"/>
          </a:xfrm>
        </p:spPr>
        <p:txBody>
          <a:bodyPr>
            <a:normAutofit fontScale="90000"/>
          </a:bodyPr>
          <a:lstStyle/>
          <a:p>
            <a:r>
              <a:rPr lang="fr-FR" sz="4800" dirty="0" smtClean="0">
                <a:latin typeface="Arial Black" pitchFamily="34" charset="0"/>
              </a:rPr>
              <a:t>REGLES DE </a:t>
            </a:r>
            <a:br>
              <a:rPr lang="fr-FR" sz="4800" dirty="0" smtClean="0">
                <a:latin typeface="Arial Black" pitchFamily="34" charset="0"/>
              </a:rPr>
            </a:br>
            <a:r>
              <a:rPr lang="fr-FR" sz="4800" dirty="0" smtClean="0">
                <a:latin typeface="Arial Black" pitchFamily="34" charset="0"/>
              </a:rPr>
              <a:t/>
            </a:r>
            <a:br>
              <a:rPr lang="fr-FR" sz="4800" dirty="0" smtClean="0">
                <a:latin typeface="Arial Black" pitchFamily="34" charset="0"/>
              </a:rPr>
            </a:br>
            <a:r>
              <a:rPr lang="fr-FR" sz="4800" dirty="0" smtClean="0">
                <a:latin typeface="Arial Black" pitchFamily="34" charset="0"/>
              </a:rPr>
              <a:t>CONDUITE ET DE </a:t>
            </a:r>
            <a:br>
              <a:rPr lang="fr-FR" sz="4800" dirty="0" smtClean="0">
                <a:latin typeface="Arial Black" pitchFamily="34" charset="0"/>
              </a:rPr>
            </a:br>
            <a:r>
              <a:rPr lang="fr-FR" sz="4800" dirty="0" smtClean="0">
                <a:latin typeface="Arial Black" pitchFamily="34" charset="0"/>
              </a:rPr>
              <a:t/>
            </a:r>
            <a:br>
              <a:rPr lang="fr-FR" sz="4800" dirty="0" smtClean="0">
                <a:latin typeface="Arial Black" pitchFamily="34" charset="0"/>
              </a:rPr>
            </a:br>
            <a:r>
              <a:rPr lang="fr-FR" sz="4800" dirty="0" smtClean="0">
                <a:latin typeface="Arial Black" pitchFamily="34" charset="0"/>
              </a:rPr>
              <a:t>SECURITE</a:t>
            </a:r>
            <a:br>
              <a:rPr lang="fr-FR" sz="4800" dirty="0" smtClean="0">
                <a:latin typeface="Arial Black" pitchFamily="34" charset="0"/>
              </a:rPr>
            </a:br>
            <a:endParaRPr lang="fr-FR" sz="4800" dirty="0">
              <a:solidFill>
                <a:srgbClr val="FF0000"/>
              </a:solidFill>
              <a:latin typeface="Arial Blac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solidFill>
                  <a:srgbClr val="FF0000"/>
                </a:solidFill>
              </a:rPr>
              <a:t>5 REGLES PRINCIPALES</a:t>
            </a:r>
            <a:endParaRPr lang="fr-FR" sz="4800" b="1" dirty="0">
              <a:solidFill>
                <a:srgbClr val="FF0000"/>
              </a:solidFill>
            </a:endParaRPr>
          </a:p>
        </p:txBody>
      </p:sp>
      <p:sp>
        <p:nvSpPr>
          <p:cNvPr id="3" name="Espace réservé du contenu 2"/>
          <p:cNvSpPr>
            <a:spLocks noGrp="1"/>
          </p:cNvSpPr>
          <p:nvPr>
            <p:ph idx="1"/>
          </p:nvPr>
        </p:nvSpPr>
        <p:spPr/>
        <p:txBody>
          <a:bodyPr/>
          <a:lstStyle/>
          <a:p>
            <a:pPr>
              <a:buFont typeface="Arial" charset="0"/>
              <a:buChar char="•"/>
            </a:pPr>
            <a:endParaRPr lang="fr-FR" dirty="0" smtClean="0"/>
          </a:p>
          <a:p>
            <a:pPr>
              <a:buFont typeface="Arial" charset="0"/>
              <a:buChar char="•"/>
            </a:pPr>
            <a:r>
              <a:rPr lang="fr-FR" dirty="0" smtClean="0">
                <a:latin typeface="Arial Black" pitchFamily="34" charset="0"/>
              </a:rPr>
              <a:t>LE POSITIONNEMENT</a:t>
            </a:r>
          </a:p>
          <a:p>
            <a:pPr>
              <a:buFont typeface="Arial" charset="0"/>
              <a:buChar char="•"/>
            </a:pPr>
            <a:r>
              <a:rPr lang="fr-FR" dirty="0" smtClean="0">
                <a:latin typeface="Arial Black" pitchFamily="34" charset="0"/>
              </a:rPr>
              <a:t>LES DISTANCES DE SECURITE</a:t>
            </a:r>
          </a:p>
          <a:p>
            <a:pPr>
              <a:buFont typeface="Arial" charset="0"/>
              <a:buChar char="•"/>
            </a:pPr>
            <a:r>
              <a:rPr lang="fr-FR" dirty="0" smtClean="0">
                <a:latin typeface="Arial Black" pitchFamily="34" charset="0"/>
              </a:rPr>
              <a:t>SE DEPLACER SELON SON NIVEAU ET SA MACHINE</a:t>
            </a:r>
          </a:p>
          <a:p>
            <a:pPr>
              <a:buFont typeface="Arial" charset="0"/>
              <a:buChar char="•"/>
            </a:pPr>
            <a:r>
              <a:rPr lang="fr-FR" dirty="0" smtClean="0">
                <a:latin typeface="Arial Black" pitchFamily="34" charset="0"/>
              </a:rPr>
              <a:t>ETABLIR DES CODES</a:t>
            </a:r>
          </a:p>
          <a:p>
            <a:pPr>
              <a:buFont typeface="Arial" charset="0"/>
              <a:buChar char="•"/>
            </a:pPr>
            <a:r>
              <a:rPr lang="fr-FR" dirty="0" smtClean="0">
                <a:latin typeface="Arial Black" pitchFamily="34" charset="0"/>
              </a:rPr>
              <a:t>SE FAIRE DISCRET SUR LA ROUTE</a:t>
            </a:r>
            <a:endParaRPr lang="fr-FR" dirty="0">
              <a:latin typeface="Arial Black"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7030A0"/>
                </a:solidFill>
                <a:latin typeface="Arial Black" pitchFamily="34" charset="0"/>
              </a:rPr>
              <a:t>LE  POSITIONNEMENT 1/4 </a:t>
            </a:r>
            <a:endParaRPr lang="fr-FR" b="1" dirty="0">
              <a:solidFill>
                <a:srgbClr val="7030A0"/>
              </a:solidFill>
              <a:latin typeface="Arial Black" pitchFamily="34" charset="0"/>
            </a:endParaRPr>
          </a:p>
        </p:txBody>
      </p:sp>
      <p:sp>
        <p:nvSpPr>
          <p:cNvPr id="3" name="Espace réservé du contenu 2"/>
          <p:cNvSpPr>
            <a:spLocks noGrp="1"/>
          </p:cNvSpPr>
          <p:nvPr>
            <p:ph idx="1"/>
          </p:nvPr>
        </p:nvSpPr>
        <p:spPr/>
        <p:txBody>
          <a:bodyPr>
            <a:normAutofit fontScale="70000" lnSpcReduction="20000"/>
          </a:bodyPr>
          <a:lstStyle/>
          <a:p>
            <a:r>
              <a:rPr lang="fr-FR" b="1" dirty="0" smtClean="0"/>
              <a:t>Le placement le plus adapté est de rouler en quinconce. </a:t>
            </a:r>
          </a:p>
          <a:p>
            <a:pPr>
              <a:buNone/>
            </a:pPr>
            <a:endParaRPr lang="fr-FR" b="1" dirty="0" smtClean="0"/>
          </a:p>
          <a:p>
            <a:r>
              <a:rPr lang="fr-FR" b="1" dirty="0" smtClean="0"/>
              <a:t>En quinconce, oui, mais avec un repositionnement adapté en fonction des changements qui peuvent intervenir dans la composition de la rame (</a:t>
            </a:r>
            <a:r>
              <a:rPr lang="fr-FR" b="1" i="1" dirty="0" smtClean="0"/>
              <a:t>Abandon ou arrêt d’un composant, etc…</a:t>
            </a:r>
            <a:r>
              <a:rPr lang="fr-FR" b="1" dirty="0" smtClean="0"/>
              <a:t>).</a:t>
            </a:r>
          </a:p>
          <a:p>
            <a:pPr>
              <a:buNone/>
            </a:pPr>
            <a:endParaRPr lang="fr-FR" b="1" dirty="0" smtClean="0"/>
          </a:p>
          <a:p>
            <a:r>
              <a:rPr lang="fr-FR" b="1" dirty="0" smtClean="0"/>
              <a:t>L’espacement entre 2 motos au sein d’une rame est en général de 2 mètres par tranche de 10 km/h (</a:t>
            </a:r>
            <a:r>
              <a:rPr lang="fr-FR" b="1" i="1" dirty="0" smtClean="0"/>
              <a:t>Selon l’état du revêtement bien sur !</a:t>
            </a:r>
            <a:r>
              <a:rPr lang="fr-FR" b="1" dirty="0" smtClean="0"/>
              <a:t>).</a:t>
            </a:r>
          </a:p>
          <a:p>
            <a:endParaRPr lang="fr-FR" b="1" dirty="0" smtClean="0"/>
          </a:p>
          <a:p>
            <a:r>
              <a:rPr lang="fr-FR" b="1" dirty="0" smtClean="0"/>
              <a:t>En position la plus à droite, il faut éviter de rouler trop près de la bordure ou du fossé. C’est la zone de la route la plus sale et les risques de crevaison ou de glissade sur du gravier augmentent.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800" b="1" dirty="0" smtClean="0">
                <a:solidFill>
                  <a:srgbClr val="7030A0"/>
                </a:solidFill>
                <a:latin typeface="Arial Black" pitchFamily="34" charset="0"/>
              </a:rPr>
              <a:t>LE POSITIONNEMENT 2/4</a:t>
            </a:r>
            <a:endParaRPr lang="fr-FR" sz="4800" b="1" dirty="0">
              <a:solidFill>
                <a:srgbClr val="7030A0"/>
              </a:solidFill>
              <a:latin typeface="Arial Black" pitchFamily="34" charset="0"/>
            </a:endParaRPr>
          </a:p>
        </p:txBody>
      </p:sp>
      <p:sp>
        <p:nvSpPr>
          <p:cNvPr id="3" name="Espace réservé du contenu 2"/>
          <p:cNvSpPr>
            <a:spLocks noGrp="1"/>
          </p:cNvSpPr>
          <p:nvPr>
            <p:ph idx="1"/>
          </p:nvPr>
        </p:nvSpPr>
        <p:spPr/>
        <p:txBody>
          <a:bodyPr>
            <a:normAutofit/>
          </a:bodyPr>
          <a:lstStyle/>
          <a:p>
            <a:endParaRPr lang="fr-FR" sz="2400" b="1" dirty="0" smtClean="0"/>
          </a:p>
          <a:p>
            <a:r>
              <a:rPr lang="fr-FR" sz="2400" b="1" dirty="0" smtClean="0"/>
              <a:t>Pour la position la plus à gauche de la rame, il ne faut pas dépasser de sa voie et mordre sur la voie de gauche.</a:t>
            </a:r>
          </a:p>
          <a:p>
            <a:pPr>
              <a:buNone/>
            </a:pPr>
            <a:endParaRPr lang="fr-FR" sz="2400" b="1" dirty="0" smtClean="0"/>
          </a:p>
          <a:p>
            <a:r>
              <a:rPr lang="fr-FR" sz="2400" b="1" dirty="0" smtClean="0"/>
              <a:t>Il faut toujours veiller à ce que le pilote ne franchisse pas l’axe médian de la route lorsqu’il incline sa moto alors qu’il négocie une courbe à gauche, et ce même si les roues de sa moto sont bien sur le « couloir » qui lui est dévolu. </a:t>
            </a:r>
          </a:p>
          <a:p>
            <a:endParaRPr lang="fr-FR" sz="2400" b="1"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TotalTime>
  <Words>1491</Words>
  <Application>Microsoft Macintosh PowerPoint</Application>
  <PresentationFormat>Présentation à l'écran (4:3)</PresentationFormat>
  <Paragraphs>215</Paragraphs>
  <Slides>35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35</vt:i4>
      </vt:variant>
    </vt:vector>
  </HeadingPairs>
  <TitlesOfParts>
    <vt:vector size="39" baseType="lpstr">
      <vt:lpstr>Arial</vt:lpstr>
      <vt:lpstr>Arial Black</vt:lpstr>
      <vt:lpstr>Calibri</vt:lpstr>
      <vt:lpstr>Thème Office</vt:lpstr>
      <vt:lpstr>LILLE  EUROPE  CHAPTER</vt:lpstr>
      <vt:lpstr>AVANT - PROPOS</vt:lpstr>
      <vt:lpstr>LA  MACHINE</vt:lpstr>
      <vt:lpstr>LE ou LA PILOTE</vt:lpstr>
      <vt:lpstr>LE ou LA PILOTE</vt:lpstr>
      <vt:lpstr>REGLES DE   CONDUITE ET DE   SECURITE </vt:lpstr>
      <vt:lpstr>5 REGLES PRINCIPALES</vt:lpstr>
      <vt:lpstr>LE  POSITIONNEMENT 1/4 </vt:lpstr>
      <vt:lpstr>LE POSITIONNEMENT 2/4</vt:lpstr>
      <vt:lpstr>LE  POSITIONNEMENT 3/4 </vt:lpstr>
      <vt:lpstr>LE  POSITIONNEMENT 4/4 Le guide ou road captain (1) Le motard expérimenté ou serre-file (3)</vt:lpstr>
      <vt:lpstr>POSITIONNEMENT à 90 km/h respecter un espacement de 20 m avec la moto qui vous précède  </vt:lpstr>
      <vt:lpstr>COMPOSITION D’UNE RAME</vt:lpstr>
      <vt:lpstr>LE  ROAD-CAPTAIN  ET  LES  SAFETIES</vt:lpstr>
      <vt:lpstr>ROLE  DU  ROAD CAPTAIN 1/2 </vt:lpstr>
      <vt:lpstr>ROAD CAPTAIN 2/2</vt:lpstr>
      <vt:lpstr>ATTENTION</vt:lpstr>
      <vt:lpstr>LE SAFETY 1/2</vt:lpstr>
      <vt:lpstr>SAFETY 2/2</vt:lpstr>
      <vt:lpstr> PLACEMENT DU SAFETY </vt:lpstr>
      <vt:lpstr>PLACEMENT SAFETY GROUPE IMPORTANT</vt:lpstr>
      <vt:lpstr>LE SAFETY DE QUEUE - SERRE FILE</vt:lpstr>
      <vt:lpstr>LE  REGULATEUR 1/2</vt:lpstr>
      <vt:lpstr>ROLE DU REGULATEUR 2/2</vt:lpstr>
      <vt:lpstr>LA  MEUTE</vt:lpstr>
      <vt:lpstr>RYTHME  DE LA  BALADE</vt:lpstr>
      <vt:lpstr>LES GESTES  A  CONNAITRE</vt:lpstr>
      <vt:lpstr>OBSTACLE FIXE SUR VOTRE  AXE</vt:lpstr>
      <vt:lpstr>OBSTACLE MOBILE</vt:lpstr>
      <vt:lpstr>RAPPEL </vt:lpstr>
      <vt:lpstr>IMPORTANT</vt:lpstr>
      <vt:lpstr>BALADE 1/2</vt:lpstr>
      <vt:lpstr>BALADE 2/2</vt:lpstr>
      <vt:lpstr>COURTOISIE – SAVOIR VIVRE</vt:lpstr>
      <vt:lpstr>Présentation PowerPoint</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LILLE EUROPE CHAPTER</dc:title>
  <dc:creator>Mimi</dc:creator>
  <cp:lastModifiedBy>Chapter ADCLE</cp:lastModifiedBy>
  <cp:revision>107</cp:revision>
  <dcterms:created xsi:type="dcterms:W3CDTF">2018-06-15T06:40:39Z</dcterms:created>
  <dcterms:modified xsi:type="dcterms:W3CDTF">2018-11-08T18:05:34Z</dcterms:modified>
</cp:coreProperties>
</file>